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98" r:id="rId2"/>
    <p:sldId id="405" r:id="rId3"/>
    <p:sldId id="401" r:id="rId4"/>
    <p:sldId id="402" r:id="rId5"/>
    <p:sldId id="400" r:id="rId6"/>
    <p:sldId id="415" r:id="rId7"/>
    <p:sldId id="414" r:id="rId8"/>
    <p:sldId id="416" r:id="rId9"/>
    <p:sldId id="417" r:id="rId10"/>
    <p:sldId id="418" r:id="rId11"/>
    <p:sldId id="419" r:id="rId12"/>
    <p:sldId id="420" r:id="rId13"/>
    <p:sldId id="457" r:id="rId14"/>
    <p:sldId id="407" r:id="rId15"/>
    <p:sldId id="421" r:id="rId16"/>
    <p:sldId id="422" r:id="rId17"/>
    <p:sldId id="423" r:id="rId18"/>
    <p:sldId id="424" r:id="rId19"/>
    <p:sldId id="425" r:id="rId20"/>
    <p:sldId id="426" r:id="rId21"/>
    <p:sldId id="413" r:id="rId22"/>
    <p:sldId id="427" r:id="rId23"/>
    <p:sldId id="428" r:id="rId24"/>
    <p:sldId id="432" r:id="rId25"/>
    <p:sldId id="433" r:id="rId26"/>
    <p:sldId id="434" r:id="rId27"/>
    <p:sldId id="437" r:id="rId28"/>
    <p:sldId id="435" r:id="rId29"/>
    <p:sldId id="438" r:id="rId30"/>
    <p:sldId id="439" r:id="rId31"/>
    <p:sldId id="440" r:id="rId32"/>
    <p:sldId id="441" r:id="rId33"/>
    <p:sldId id="444" r:id="rId34"/>
    <p:sldId id="442" r:id="rId35"/>
    <p:sldId id="443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8" r:id="rId49"/>
    <p:sldId id="459" r:id="rId50"/>
    <p:sldId id="460" r:id="rId51"/>
    <p:sldId id="462" r:id="rId52"/>
    <p:sldId id="463" r:id="rId53"/>
    <p:sldId id="461" r:id="rId54"/>
    <p:sldId id="464" r:id="rId55"/>
    <p:sldId id="465" r:id="rId56"/>
    <p:sldId id="466" r:id="rId57"/>
    <p:sldId id="467" r:id="rId58"/>
    <p:sldId id="468" r:id="rId59"/>
    <p:sldId id="46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</p14:sldIdLst>
        </p14:section>
        <p14:section name="Mem Layers" id="{2B80A159-0A6B-4EB3-93B8-F2760389EC3C}">
          <p14:sldIdLst>
            <p14:sldId id="400"/>
            <p14:sldId id="415"/>
            <p14:sldId id="414"/>
            <p14:sldId id="416"/>
            <p14:sldId id="417"/>
            <p14:sldId id="418"/>
            <p14:sldId id="419"/>
            <p14:sldId id="420"/>
          </p14:sldIdLst>
        </p14:section>
        <p14:section name="new A()" id="{819ABD7B-8A4A-4F4A-8C36-5C4E69923341}">
          <p14:sldIdLst>
            <p14:sldId id="457"/>
            <p14:sldId id="407"/>
            <p14:sldId id="421"/>
            <p14:sldId id="422"/>
            <p14:sldId id="423"/>
            <p14:sldId id="424"/>
            <p14:sldId id="425"/>
            <p14:sldId id="426"/>
            <p14:sldId id="413"/>
            <p14:sldId id="427"/>
            <p14:sldId id="428"/>
            <p14:sldId id="432"/>
            <p14:sldId id="433"/>
            <p14:sldId id="434"/>
            <p14:sldId id="437"/>
          </p14:sldIdLst>
        </p14:section>
        <p14:section name="Threads affinity" id="{8A76D53F-8CBE-4817-9116-C5B1F349B764}">
          <p14:sldIdLst>
            <p14:sldId id="435"/>
            <p14:sldId id="438"/>
            <p14:sldId id="439"/>
          </p14:sldIdLst>
        </p14:section>
        <p14:section name="Free-space list" id="{3BC238B3-E60A-4608-B40A-EAD59D90F909}">
          <p14:sldIdLst>
            <p14:sldId id="440"/>
            <p14:sldId id="441"/>
            <p14:sldId id="444"/>
            <p14:sldId id="442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8"/>
            <p14:sldId id="459"/>
          </p14:sldIdLst>
        </p14:section>
        <p14:section name="SOH" id="{A7700398-36E4-4382-A4D9-5A913CA1C902}">
          <p14:sldIdLst>
            <p14:sldId id="460"/>
            <p14:sldId id="462"/>
            <p14:sldId id="463"/>
          </p14:sldIdLst>
        </p14:section>
        <p14:section name="LOH" id="{9F9F403B-DA8A-4B84-B522-187A1049C98A}">
          <p14:sldIdLst>
            <p14:sldId id="461"/>
            <p14:sldId id="464"/>
          </p14:sldIdLst>
        </p14:section>
        <p14:section name="Heaps Balancing" id="{AA7F246B-44E1-46C6-9E76-60ED7FD29642}">
          <p14:sldIdLst>
            <p14:sldId id="465"/>
            <p14:sldId id="466"/>
            <p14:sldId id="467"/>
            <p14:sldId id="468"/>
          </p14:sldIdLst>
        </p14:section>
        <p14:section name="QA" id="{318A2B64-F961-4F0F-892F-0E6557A4F437}">
          <p14:sldIdLst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84A4C"/>
    <a:srgbClr val="1A2B39"/>
    <a:srgbClr val="2C2C24"/>
    <a:srgbClr val="A9A77F"/>
    <a:srgbClr val="8E8C60"/>
    <a:srgbClr val="57563B"/>
    <a:srgbClr val="83BC5C"/>
    <a:srgbClr val="E4E7E1"/>
    <a:srgbClr val="D5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</a:t>
            </a:r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Различные слои управления памятью</a:t>
            </a:r>
            <a:endParaRPr lang="en-US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992CA0-BB31-4FE4-BC8B-C84F59366CE7}"/>
              </a:ext>
            </a:extLst>
          </p:cNvPr>
          <p:cNvSpPr/>
          <p:nvPr/>
        </p:nvSpPr>
        <p:spPr>
          <a:xfrm rot="16200000">
            <a:off x="6387659" y="1362578"/>
            <a:ext cx="123817" cy="234086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4190217" y="2147232"/>
            <a:ext cx="123817" cy="77155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0E333D0-3725-4EDF-B8B6-5FB4C92CF60B}"/>
              </a:ext>
            </a:extLst>
          </p:cNvPr>
          <p:cNvSpPr/>
          <p:nvPr/>
        </p:nvSpPr>
        <p:spPr>
          <a:xfrm rot="16200000">
            <a:off x="8372980" y="2359352"/>
            <a:ext cx="123817" cy="34731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57AC4C59-29A0-4B71-962E-F4728DBA7572}"/>
              </a:ext>
            </a:extLst>
          </p:cNvPr>
          <p:cNvSpPr/>
          <p:nvPr/>
        </p:nvSpPr>
        <p:spPr>
          <a:xfrm rot="16200000">
            <a:off x="9298417" y="2156784"/>
            <a:ext cx="123817" cy="70713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DAD9A-86B5-4A1B-8CE6-C5195D774CF1}"/>
              </a:ext>
            </a:extLst>
          </p:cNvPr>
          <p:cNvSpPr txBox="1"/>
          <p:nvPr/>
        </p:nvSpPr>
        <p:spPr>
          <a:xfrm>
            <a:off x="5675874" y="3890759"/>
            <a:ext cx="3138616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Свободные адреса</a:t>
            </a:r>
            <a:endParaRPr lang="en-US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5ACAFF-D4A0-4FAD-B44B-9FB289957525}"/>
              </a:ext>
            </a:extLst>
          </p:cNvPr>
          <p:cNvCxnSpPr>
            <a:cxnSpLocks/>
            <a:endCxn id="33" idx="1"/>
          </p:cNvCxnSpPr>
          <p:nvPr/>
        </p:nvCxnSpPr>
        <p:spPr>
          <a:xfrm rot="10800000">
            <a:off x="4252127" y="2594919"/>
            <a:ext cx="2451043" cy="11637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340A14B-A59D-4362-BBCC-F7B2442554E3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16200000" flipV="1">
            <a:off x="6199455" y="2845032"/>
            <a:ext cx="1295840" cy="7956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900C0F-F31D-4EB3-9179-F404F4E3FC62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 flipH="1" flipV="1">
            <a:off x="7227327" y="2683197"/>
            <a:ext cx="1295842" cy="11192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AD35EB-B37F-4296-9C29-1A0F2DACEDB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876939" y="2572261"/>
            <a:ext cx="1483387" cy="11864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08DE393-9719-4C02-AD59-F4406A515A2F}"/>
              </a:ext>
            </a:extLst>
          </p:cNvPr>
          <p:cNvSpPr/>
          <p:nvPr/>
        </p:nvSpPr>
        <p:spPr>
          <a:xfrm rot="16200000">
            <a:off x="2396851" y="1263193"/>
            <a:ext cx="281446" cy="26519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45788-A55F-4B14-963C-920CBB95B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05" y="1648233"/>
            <a:ext cx="9240540" cy="80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096A8-0189-4CBD-A4DC-345B09D20BE3}"/>
              </a:ext>
            </a:extLst>
          </p:cNvPr>
          <p:cNvSpPr/>
          <p:nvPr/>
        </p:nvSpPr>
        <p:spPr>
          <a:xfrm>
            <a:off x="1995041" y="2927167"/>
            <a:ext cx="1085065" cy="3521650"/>
          </a:xfrm>
          <a:prstGeom prst="rect">
            <a:avLst/>
          </a:prstGeom>
          <a:solidFill>
            <a:schemeClr val="bg1"/>
          </a:solid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9C677-3304-4DA2-880C-31EF3720BC95}"/>
              </a:ext>
            </a:extLst>
          </p:cNvPr>
          <p:cNvSpPr/>
          <p:nvPr/>
        </p:nvSpPr>
        <p:spPr>
          <a:xfrm>
            <a:off x="1995040" y="3668458"/>
            <a:ext cx="1085065" cy="45965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49D7-B02F-4FFC-BAF4-AFA6BA022C6B}"/>
              </a:ext>
            </a:extLst>
          </p:cNvPr>
          <p:cNvSpPr/>
          <p:nvPr/>
        </p:nvSpPr>
        <p:spPr>
          <a:xfrm>
            <a:off x="1995040" y="4758613"/>
            <a:ext cx="1085065" cy="11079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1CC64-2AC6-415E-BBFF-A0420EA34152}"/>
              </a:ext>
            </a:extLst>
          </p:cNvPr>
          <p:cNvSpPr/>
          <p:nvPr/>
        </p:nvSpPr>
        <p:spPr>
          <a:xfrm>
            <a:off x="1995039" y="4955891"/>
            <a:ext cx="1085065" cy="54401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ADB667A-FBF4-4994-8FDD-0D96FFEB946E}"/>
              </a:ext>
            </a:extLst>
          </p:cNvPr>
          <p:cNvSpPr/>
          <p:nvPr/>
        </p:nvSpPr>
        <p:spPr>
          <a:xfrm rot="10800000">
            <a:off x="3152230" y="2939052"/>
            <a:ext cx="156839" cy="729405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0F64C-DDD5-47C8-A3DD-AA477ADCDFB0}"/>
              </a:ext>
            </a:extLst>
          </p:cNvPr>
          <p:cNvSpPr txBox="1"/>
          <p:nvPr/>
        </p:nvSpPr>
        <p:spPr>
          <a:xfrm>
            <a:off x="3381192" y="3112437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Committed (mapped to RAM or HDD/SDD)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35A6881-2473-4987-BC66-3E0318FAE76E}"/>
              </a:ext>
            </a:extLst>
          </p:cNvPr>
          <p:cNvSpPr/>
          <p:nvPr/>
        </p:nvSpPr>
        <p:spPr>
          <a:xfrm rot="10800000">
            <a:off x="3174202" y="4955890"/>
            <a:ext cx="156841" cy="544014"/>
          </a:xfrm>
          <a:prstGeom prst="leftBrace">
            <a:avLst>
              <a:gd name="adj1" fmla="val 39112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74534-B0F4-4B53-8E46-3DA0BDD39DDF}"/>
              </a:ext>
            </a:extLst>
          </p:cNvPr>
          <p:cNvSpPr txBox="1"/>
          <p:nvPr/>
        </p:nvSpPr>
        <p:spPr>
          <a:xfrm>
            <a:off x="3381192" y="5028678"/>
            <a:ext cx="7267074" cy="38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(addresses range reserve)</a:t>
            </a:r>
          </a:p>
        </p:txBody>
      </p:sp>
    </p:spTree>
    <p:extLst>
      <p:ext uri="{BB962C8B-B14F-4D97-AF65-F5344CB8AC3E}">
        <p14:creationId xmlns:p14="http://schemas.microsoft.com/office/powerpoint/2010/main" val="88200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var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x =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new</a:t>
            </a:r>
            <a:r>
              <a:rPr lang="en-US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A();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1761423" y="3454151"/>
            <a:ext cx="3628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165094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877211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517E3-7B3B-4AB6-9920-FE546613589F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6466B2-8D4C-4C54-8A32-1BA678DC4AB8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8294527A-3BFD-4CE8-A59A-01C8C87EDEF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69F166-0BF2-4785-BF45-3043F2C3D722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30365B-5584-43CA-B760-D8FDCD413C1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D3C5BA-4FC9-4883-8B41-39B114A98F0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C51FDC3-AD18-447C-BC7F-7D937273610F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C54B-E5B4-43DC-AFAC-F84C1D3448B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6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048E-0952-4E1F-A2E9-4915839D316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7AD7-FD3A-4EF2-B264-00D63CA5E5BC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86FBB443-9873-4581-897F-2A712E6FA08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691EFD8-F6DD-4312-8F31-AE201E548F5F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A2C0B-518D-4740-9903-2040C86A2C7E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F6E83B-1A53-4AE7-B442-726110E2554F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56176-8C54-4D17-AFCB-DCCA9D5E9C44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EFE68E-2086-4079-8329-C975B4B569B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0EBE119-8E9F-4C72-8DA9-4C27751A837D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7" y="3454151"/>
            <a:ext cx="243519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B84-F0B0-40CA-B434-3E697D776C13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A92653-149F-4A4F-A35A-99E6DD27D90B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8F25480E-8BAD-4070-8D97-E043FD3774D5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A9EDBF07-F8F9-4C46-97AE-E93C2D077429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A6104-04E1-42B3-BED9-E19B4AD58214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EAE75-74A2-4C76-AB3D-FF0D7E1DF7B1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0DD6C-7169-4506-92A1-0B8995105EC6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F3D0C-6C4E-4724-B8A4-94B4CFD1C68C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55E19-BEB7-40D1-8259-08E9E39179F9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54955" y="3454151"/>
            <a:ext cx="243519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4472C4">
                    <a:lumMod val="75000"/>
                  </a:srgbClr>
                </a:solidFill>
              </a:rPr>
              <a:t>allocation context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05CC0-F309-4A4E-80BE-AE3B2A9889FD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599141-5B51-4D06-A8CB-BB1BD8FC991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B72A00C7-8D9B-4675-965E-209EC4C4AC96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6B39B92A-21DF-473F-B244-7311DCF9630D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94DCA5-28C5-4E70-8E2C-A9C8178320A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4DC5E0-0BBB-4485-8F2A-0CE18A100C6A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1178A9-106C-49F3-B798-9EE6EB0D823E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79BE76-7655-41C0-AB00-88B8CD9A354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19423-C027-4382-828C-8A23049426A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41C682-5940-4F8F-9012-2F9F27B19F4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F96EA7-9047-4CB4-908C-A7CE69B24DBD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DE403A7-A707-4582-9376-20BD514CC53B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382B5190-AB5A-4106-A223-BF7325FCDA12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4A4A08-61F0-47AE-99E1-FFE64016FDE1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58193D-1DC4-48DB-8E9F-739B514EB6D2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9E087-D965-436B-9281-71825404F738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F6142A-A6C7-4EAE-97D2-9202A60FCB8D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B30C2-C6C6-421C-88F8-6F6241F75095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7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70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12E353-AFD2-465E-B5F1-FCF534A24A7A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777C5-D169-41EC-9567-04C2F5758994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96B276BD-37B6-40E6-B06C-87407CB3AAB4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0E62E64-D57E-4572-99C9-7E546C7E4A86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22518B-D7C9-4A6C-901F-C1ED431E2B6B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118B6-DD25-4890-80DD-ACB0FA19260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A0759-71A9-4FB5-9FA0-122058600B77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F0239-68BD-487F-949B-0F88A27F99AB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F9D3C-98D7-4408-A91B-C14DCD6470A7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4707-BFAB-428F-858C-229D0A5EA3B3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106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4151972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3378235" y="4415383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2954955" y="3454175"/>
            <a:ext cx="130496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390147" y="3454150"/>
            <a:ext cx="4502337" cy="36933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4259921" y="3454151"/>
            <a:ext cx="113022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185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1794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x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47B08DC-F017-44B0-B456-3042510BBFF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94672" y="3574380"/>
            <a:ext cx="495444" cy="23977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D2B29-E099-4BF5-911F-4B9F2D9F609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29871C8-C111-43F2-B5C1-00469EA93ED8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1178C-8B70-4EB4-8C45-70946CD64958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8785A7-4EB9-445D-8687-39D0C574169B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EBBF240-DB32-4386-AF2B-FB62E299E86F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8C47FBCA-CEFA-4813-8922-1E3C12EAF79B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AAB2F7-D3DC-46FE-B278-6E830C5E4A0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49BA26-8CA3-4774-ACBF-7B7637E9AD42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18AA84-F02C-4BBE-82D2-88926D498C5E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412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707137" y="3454151"/>
            <a:ext cx="7418459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3817620" y="3454438"/>
            <a:ext cx="3239105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750E9-D7DD-4127-A44D-547593ACFC86}"/>
              </a:ext>
            </a:extLst>
          </p:cNvPr>
          <p:cNvSpPr/>
          <p:nvPr/>
        </p:nvSpPr>
        <p:spPr>
          <a:xfrm>
            <a:off x="7049414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5ED27-4B92-4C96-893A-207EABD3244E}"/>
              </a:ext>
            </a:extLst>
          </p:cNvPr>
          <p:cNvSpPr/>
          <p:nvPr/>
        </p:nvSpPr>
        <p:spPr>
          <a:xfrm>
            <a:off x="2913763" y="3457503"/>
            <a:ext cx="1543938" cy="23040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064584" y="3447361"/>
            <a:ext cx="146157" cy="640081"/>
          </a:xfrm>
          <a:prstGeom prst="leftBrace">
            <a:avLst>
              <a:gd name="adj1" fmla="val 33806"/>
              <a:gd name="adj2" fmla="val 51097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3494725" y="4184611"/>
            <a:ext cx="12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Промах мимо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8308B92-1071-44BD-8670-FC95D1F97634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1E2ED-336C-4876-A2F2-15CF6287B116}"/>
              </a:ext>
            </a:extLst>
          </p:cNvPr>
          <p:cNvGrpSpPr/>
          <p:nvPr/>
        </p:nvGrpSpPr>
        <p:grpSpPr>
          <a:xfrm>
            <a:off x="702325" y="1800776"/>
            <a:ext cx="7276232" cy="711941"/>
            <a:chOff x="702325" y="1800776"/>
            <a:chExt cx="7276232" cy="711941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42D7E532-253E-4B8E-96E0-BEF5CE17CE9A}"/>
                </a:ext>
              </a:extLst>
            </p:cNvPr>
            <p:cNvSpPr/>
            <p:nvPr/>
          </p:nvSpPr>
          <p:spPr>
            <a:xfrm rot="5400000">
              <a:off x="3812273" y="-916330"/>
              <a:ext cx="134503" cy="6339779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0AC2DD19-F0CD-4796-A9E7-035FC671BDB5}"/>
                </a:ext>
              </a:extLst>
            </p:cNvPr>
            <p:cNvSpPr/>
            <p:nvPr/>
          </p:nvSpPr>
          <p:spPr>
            <a:xfrm rot="5400000">
              <a:off x="7391706" y="1851329"/>
              <a:ext cx="134505" cy="804466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E1A64-9F0E-43D1-96D5-4A53B89DCDA7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D77D4-CF59-44EC-8DD7-1E0E4669122E}"/>
                </a:ext>
              </a:extLst>
            </p:cNvPr>
            <p:cNvSpPr txBox="1"/>
            <p:nvPr/>
          </p:nvSpPr>
          <p:spPr>
            <a:xfrm>
              <a:off x="6932050" y="1810698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0FD13D-6E28-441D-B64F-1DCFA97A55B3}"/>
                </a:ext>
              </a:extLst>
            </p:cNvPr>
            <p:cNvSpPr/>
            <p:nvPr/>
          </p:nvSpPr>
          <p:spPr>
            <a:xfrm>
              <a:off x="702325" y="1820726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6090CE-D2B4-4F0A-BA89-3BF4007BAFD4}"/>
              </a:ext>
            </a:extLst>
          </p:cNvPr>
          <p:cNvCxnSpPr/>
          <p:nvPr/>
        </p:nvCxnSpPr>
        <p:spPr>
          <a:xfrm>
            <a:off x="7056725" y="2835836"/>
            <a:ext cx="0" cy="15352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385D940-4257-4178-A3AD-40190029E088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FAD15-0598-483C-A30C-7F3BE829BAFC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C7620E1-2E9D-456C-9142-5FF3407AD2E7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D367A-DCEA-46EF-B28B-E587EEB5EE57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4B9574-1324-4537-BB47-E001AB2CF78A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F3CF4F4-7F0A-4A35-AFDC-845CD647E8A0}"/>
              </a:ext>
            </a:extLst>
          </p:cNvPr>
          <p:cNvSpPr/>
          <p:nvPr/>
        </p:nvSpPr>
        <p:spPr>
          <a:xfrm>
            <a:off x="7049414" y="259900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9F089-BB6C-422A-BDAC-4292D16BE967}"/>
              </a:ext>
            </a:extLst>
          </p:cNvPr>
          <p:cNvSpPr/>
          <p:nvPr/>
        </p:nvSpPr>
        <p:spPr>
          <a:xfrm>
            <a:off x="4577106" y="2604339"/>
            <a:ext cx="2472309" cy="23346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4363691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448A8B-6DC9-4D1B-9C35-E10245886B4D}"/>
              </a:ext>
            </a:extLst>
          </p:cNvPr>
          <p:cNvSpPr/>
          <p:nvPr/>
        </p:nvSpPr>
        <p:spPr>
          <a:xfrm rot="16200000">
            <a:off x="4126407" y="2628240"/>
            <a:ext cx="169299" cy="732080"/>
          </a:xfrm>
          <a:prstGeom prst="leftBrace">
            <a:avLst>
              <a:gd name="adj1" fmla="val 30725"/>
              <a:gd name="adj2" fmla="val 7559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E49A6-57F2-46A6-BBE0-3A0E968A3951}"/>
              </a:ext>
            </a:extLst>
          </p:cNvPr>
          <p:cNvSpPr txBox="1"/>
          <p:nvPr/>
        </p:nvSpPr>
        <p:spPr>
          <a:xfrm>
            <a:off x="4322074" y="3350494"/>
            <a:ext cx="304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В зависимости от плотности выделения памяти коммитится от 1,024 до 8,096 байт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16AF5-2338-4090-9F54-65CF86615AA1}"/>
              </a:ext>
            </a:extLst>
          </p:cNvPr>
          <p:cNvSpPr/>
          <p:nvPr/>
        </p:nvSpPr>
        <p:spPr>
          <a:xfrm>
            <a:off x="3845317" y="2602375"/>
            <a:ext cx="724478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666D5-D84C-4B22-9315-37420319388F}"/>
              </a:ext>
            </a:extLst>
          </p:cNvPr>
          <p:cNvSpPr/>
          <p:nvPr/>
        </p:nvSpPr>
        <p:spPr>
          <a:xfrm>
            <a:off x="3845317" y="4360051"/>
            <a:ext cx="2500270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094E6F0-376B-4CBC-B771-87D3674015E1}"/>
              </a:ext>
            </a:extLst>
          </p:cNvPr>
          <p:cNvSpPr/>
          <p:nvPr/>
        </p:nvSpPr>
        <p:spPr>
          <a:xfrm rot="5400000">
            <a:off x="5015195" y="2993107"/>
            <a:ext cx="169298" cy="2482918"/>
          </a:xfrm>
          <a:prstGeom prst="leftBrace">
            <a:avLst>
              <a:gd name="adj1" fmla="val 98081"/>
              <a:gd name="adj2" fmla="val 7809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126AC81-25ED-47FA-A6F3-4C8E4328E49D}"/>
              </a:ext>
            </a:extLst>
          </p:cNvPr>
          <p:cNvCxnSpPr>
            <a:cxnSpLocks/>
            <a:endCxn id="28" idx="1"/>
          </p:cNvCxnSpPr>
          <p:nvPr/>
        </p:nvCxnSpPr>
        <p:spPr>
          <a:xfrm flipH="1" flipV="1">
            <a:off x="3845317" y="2720929"/>
            <a:ext cx="1" cy="851776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93AB296-35B8-4830-9516-1E91296B5FCD}"/>
              </a:ext>
            </a:extLst>
          </p:cNvPr>
          <p:cNvCxnSpPr>
            <a:cxnSpLocks/>
            <a:endCxn id="30" idx="1"/>
          </p:cNvCxnSpPr>
          <p:nvPr/>
        </p:nvCxnSpPr>
        <p:spPr>
          <a:xfrm flipH="1">
            <a:off x="3845317" y="3572705"/>
            <a:ext cx="1" cy="905900"/>
          </a:xfrm>
          <a:prstGeom prst="curvedConnector5">
            <a:avLst>
              <a:gd name="adj1" fmla="val -22860000000"/>
              <a:gd name="adj2" fmla="val 50000"/>
              <a:gd name="adj3" fmla="val 22860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77A9D9-066C-4D36-8787-7FDD7BAC9B41}"/>
              </a:ext>
            </a:extLst>
          </p:cNvPr>
          <p:cNvCxnSpPr>
            <a:cxnSpLocks/>
          </p:cNvCxnSpPr>
          <p:nvPr/>
        </p:nvCxnSpPr>
        <p:spPr>
          <a:xfrm>
            <a:off x="7056725" y="1980399"/>
            <a:ext cx="0" cy="1364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56725" y="38045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4360051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8AE4BE6-E01D-4450-A5E6-69B3DC97864B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B68ED-F07F-4BEE-B747-96181E61DB5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96DA80-9019-4FEA-B4D5-076CA6E0E4F5}"/>
              </a:ext>
            </a:extLst>
          </p:cNvPr>
          <p:cNvSpPr/>
          <p:nvPr/>
        </p:nvSpPr>
        <p:spPr>
          <a:xfrm>
            <a:off x="2921074" y="3454151"/>
            <a:ext cx="896544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2906450" y="3454151"/>
            <a:ext cx="3429612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allocation context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05812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270824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91412-4652-4838-B5F9-15F92B71F4EE}"/>
              </a:ext>
            </a:extLst>
          </p:cNvPr>
          <p:cNvGrpSpPr/>
          <p:nvPr/>
        </p:nvGrpSpPr>
        <p:grpSpPr>
          <a:xfrm>
            <a:off x="709634" y="1800776"/>
            <a:ext cx="7268399" cy="504984"/>
            <a:chOff x="709634" y="1800776"/>
            <a:chExt cx="7268399" cy="504984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1236C9-E62D-4ABC-B16F-9B53801D4AF5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986C7-B873-448D-8329-74F8F1CA28AE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9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3AE8C-1EFB-4525-989F-8480848A39BD}"/>
              </a:ext>
            </a:extLst>
          </p:cNvPr>
          <p:cNvSpPr/>
          <p:nvPr/>
        </p:nvSpPr>
        <p:spPr>
          <a:xfrm>
            <a:off x="5169141" y="3454151"/>
            <a:ext cx="1166921" cy="23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cntxt</a:t>
            </a:r>
            <a:endParaRPr 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76AEF-686E-486B-AAD0-684499164B8C}"/>
              </a:ext>
            </a:extLst>
          </p:cNvPr>
          <p:cNvSpPr/>
          <p:nvPr/>
        </p:nvSpPr>
        <p:spPr>
          <a:xfrm>
            <a:off x="707137" y="3457503"/>
            <a:ext cx="1387535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5067300" y="3732741"/>
            <a:ext cx="215900" cy="4171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4532312" y="4155441"/>
            <a:ext cx="12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14F78-04F4-4368-A4D3-5D933C6D8177}"/>
              </a:ext>
            </a:extLst>
          </p:cNvPr>
          <p:cNvSpPr txBox="1"/>
          <p:nvPr/>
        </p:nvSpPr>
        <p:spPr>
          <a:xfrm>
            <a:off x="1760719" y="5935112"/>
            <a:ext cx="22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latin typeface="Consolas" panose="020B0609020204030204" pitchFamily="49" charset="0"/>
              </a:rPr>
              <a:t>y 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sz="1400" dirty="0">
                <a:latin typeface="Consolas" panose="020B0609020204030204" pitchFamily="49" charset="0"/>
              </a:rPr>
              <a:t> B()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05EBB5-C9DB-43B4-94FA-F87F5CE220FA}"/>
              </a:ext>
            </a:extLst>
          </p:cNvPr>
          <p:cNvSpPr/>
          <p:nvPr/>
        </p:nvSpPr>
        <p:spPr>
          <a:xfrm>
            <a:off x="2094672" y="3454151"/>
            <a:ext cx="819090" cy="23375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0E8CE9-3BE8-40A0-8A64-C44ED654D1D0}"/>
              </a:ext>
            </a:extLst>
          </p:cNvPr>
          <p:cNvSpPr/>
          <p:nvPr/>
        </p:nvSpPr>
        <p:spPr>
          <a:xfrm>
            <a:off x="7055491" y="3454438"/>
            <a:ext cx="1076182" cy="23346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BA5D6B-08C0-4B6F-AA97-B8E506FC07DE}"/>
              </a:ext>
            </a:extLst>
          </p:cNvPr>
          <p:cNvGrpSpPr/>
          <p:nvPr/>
        </p:nvGrpSpPr>
        <p:grpSpPr>
          <a:xfrm>
            <a:off x="7868504" y="1664874"/>
            <a:ext cx="3819724" cy="4473965"/>
            <a:chOff x="8372276" y="1694394"/>
            <a:chExt cx="3819724" cy="44739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9DA1A-1DD7-45B4-BC86-D742BB50B0C0}"/>
                </a:ext>
              </a:extLst>
            </p:cNvPr>
            <p:cNvSpPr/>
            <p:nvPr/>
          </p:nvSpPr>
          <p:spPr>
            <a:xfrm>
              <a:off x="8372276" y="1694394"/>
              <a:ext cx="3819724" cy="4473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3D3903-A37B-4FF9-A59B-D46E3BCF96C1}"/>
                </a:ext>
              </a:extLst>
            </p:cNvPr>
            <p:cNvCxnSpPr/>
            <p:nvPr/>
          </p:nvCxnSpPr>
          <p:spPr>
            <a:xfrm>
              <a:off x="8375810" y="1694394"/>
              <a:ext cx="0" cy="4473965"/>
            </a:xfrm>
            <a:prstGeom prst="line">
              <a:avLst/>
            </a:prstGeom>
            <a:ln w="25400">
              <a:solidFill>
                <a:srgbClr val="484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EF9C2A-A837-4F43-9004-9ECE84FBD1AD}"/>
              </a:ext>
            </a:extLst>
          </p:cNvPr>
          <p:cNvSpPr txBox="1"/>
          <p:nvPr/>
        </p:nvSpPr>
        <p:spPr>
          <a:xfrm>
            <a:off x="8077104" y="2515470"/>
            <a:ext cx="395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Allocate</a:t>
            </a:r>
            <a:r>
              <a:rPr lang="en-US" sz="1200" dirty="0">
                <a:latin typeface="Consolas" panose="020B0609020204030204" pitchFamily="49" charset="0"/>
              </a:rPr>
              <a:t>(amount)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if(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 + amount &gt; </a:t>
            </a:r>
            <a:r>
              <a:rPr lang="en-US" sz="1200" dirty="0" err="1">
                <a:latin typeface="Consolas" panose="020B0609020204030204" pitchFamily="49" charset="0"/>
              </a:rPr>
              <a:t>heap_size</a:t>
            </a:r>
            <a:r>
              <a:rPr lang="en-US" sz="1200" dirty="0">
                <a:latin typeface="Consolas" panose="020B0609020204030204" pitchFamily="49" charset="0"/>
              </a:rPr>
              <a:t> &amp;&amp;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!</a:t>
            </a:r>
            <a:r>
              <a:rPr lang="en-US" sz="1200" dirty="0" err="1">
                <a:latin typeface="Consolas" panose="020B0609020204030204" pitchFamily="49" charset="0"/>
              </a:rPr>
              <a:t>try_alloc_more_space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throw </a:t>
            </a:r>
            <a:r>
              <a:rPr lang="en-US" sz="1200" dirty="0" err="1">
                <a:latin typeface="Consolas" panose="020B0609020204030204" pitchFamily="49" charset="0"/>
              </a:rPr>
              <a:t>OutOfMemoryException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HREF result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6D9E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memset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latin typeface="Consolas" panose="020B0609020204030204" pitchFamily="49" charset="0"/>
              </a:rPr>
              <a:t>, amount,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current_ptr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92672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amount;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5E7422-41BB-45CB-80DA-B436F0F00AE9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34229A-6AF8-4CA0-A68E-EDC7763543F5}"/>
              </a:ext>
            </a:extLst>
          </p:cNvPr>
          <p:cNvCxnSpPr>
            <a:cxnSpLocks/>
          </p:cNvCxnSpPr>
          <p:nvPr/>
        </p:nvCxnSpPr>
        <p:spPr>
          <a:xfrm>
            <a:off x="7049105" y="2852039"/>
            <a:ext cx="0" cy="1481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86672-C2AB-4579-B239-84E6A9912F73}"/>
              </a:ext>
            </a:extLst>
          </p:cNvPr>
          <p:cNvSpPr/>
          <p:nvPr/>
        </p:nvSpPr>
        <p:spPr>
          <a:xfrm>
            <a:off x="6341309" y="3450798"/>
            <a:ext cx="702345" cy="2371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39B6-6BBD-400C-9E2A-22CAB35E7887}"/>
              </a:ext>
            </a:extLst>
          </p:cNvPr>
          <p:cNvSpPr/>
          <p:nvPr/>
        </p:nvSpPr>
        <p:spPr>
          <a:xfrm>
            <a:off x="2913760" y="3454151"/>
            <a:ext cx="2261489" cy="233754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BD94D-43C3-4A71-8891-CE54B1797E3D}"/>
              </a:ext>
            </a:extLst>
          </p:cNvPr>
          <p:cNvGrpSpPr/>
          <p:nvPr/>
        </p:nvGrpSpPr>
        <p:grpSpPr>
          <a:xfrm>
            <a:off x="694394" y="1793156"/>
            <a:ext cx="7268399" cy="729905"/>
            <a:chOff x="709634" y="1800776"/>
            <a:chExt cx="7268399" cy="729905"/>
          </a:xfrm>
        </p:grpSpPr>
        <p:sp>
          <p:nvSpPr>
            <p:cNvPr id="41" name="Left Bracket 40">
              <a:extLst>
                <a:ext uri="{FF2B5EF4-FFF2-40B4-BE49-F238E27FC236}">
                  <a16:creationId xmlns:a16="http://schemas.microsoft.com/office/drawing/2014/main" id="{0E351D82-E9DD-42A4-B4A5-19A977FF587E}"/>
                </a:ext>
              </a:extLst>
            </p:cNvPr>
            <p:cNvSpPr/>
            <p:nvPr/>
          </p:nvSpPr>
          <p:spPr>
            <a:xfrm rot="5400000">
              <a:off x="3837649" y="-941706"/>
              <a:ext cx="77992" cy="6334022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E77E5A4E-65A1-4858-B39D-54D5FC04D3E9}"/>
                </a:ext>
              </a:extLst>
            </p:cNvPr>
            <p:cNvSpPr/>
            <p:nvPr/>
          </p:nvSpPr>
          <p:spPr>
            <a:xfrm rot="5400000">
              <a:off x="7398618" y="1843185"/>
              <a:ext cx="119448" cy="805701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ACA9B7-6F17-4475-B246-F0FF1C8B2D9F}"/>
                </a:ext>
              </a:extLst>
            </p:cNvPr>
            <p:cNvSpPr txBox="1"/>
            <p:nvPr/>
          </p:nvSpPr>
          <p:spPr>
            <a:xfrm>
              <a:off x="716947" y="1800776"/>
              <a:ext cx="6339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C39B2D-16F7-46E6-817B-DDB3AE72EF92}"/>
                </a:ext>
              </a:extLst>
            </p:cNvPr>
            <p:cNvSpPr txBox="1"/>
            <p:nvPr/>
          </p:nvSpPr>
          <p:spPr>
            <a:xfrm>
              <a:off x="6931526" y="1813566"/>
              <a:ext cx="1046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89A01C-29FA-454E-8E4F-EF6F20BD3581}"/>
                </a:ext>
              </a:extLst>
            </p:cNvPr>
            <p:cNvSpPr/>
            <p:nvPr/>
          </p:nvSpPr>
          <p:spPr>
            <a:xfrm>
              <a:off x="717839" y="1838690"/>
              <a:ext cx="71588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5A28AE9-FEFC-48F8-A1D6-D6B9E0BE5C52}"/>
              </a:ext>
            </a:extLst>
          </p:cNvPr>
          <p:cNvSpPr/>
          <p:nvPr/>
        </p:nvSpPr>
        <p:spPr>
          <a:xfrm rot="2000964">
            <a:off x="711661" y="3038068"/>
            <a:ext cx="215900" cy="4511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58B90-723A-4C36-BAEB-F33E12D1A213}"/>
              </a:ext>
            </a:extLst>
          </p:cNvPr>
          <p:cNvSpPr txBox="1"/>
          <p:nvPr/>
        </p:nvSpPr>
        <p:spPr>
          <a:xfrm>
            <a:off x="747259" y="2656890"/>
            <a:ext cx="99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3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9010793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847006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650947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1262948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2073269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758897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57B3C-E392-4B99-A716-A0FF3632F1AD}"/>
              </a:ext>
            </a:extLst>
          </p:cNvPr>
          <p:cNvSpPr txBox="1"/>
          <p:nvPr/>
        </p:nvSpPr>
        <p:spPr>
          <a:xfrm>
            <a:off x="4582543" y="5910845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latin typeface="Consolas" panose="020B0609020204030204" pitchFamily="49" charset="0"/>
              </a:rPr>
              <a:t>x =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new</a:t>
            </a:r>
            <a:r>
              <a:rPr lang="en-US" dirty="0">
                <a:latin typeface="Consolas" panose="020B0609020204030204" pitchFamily="49" charset="0"/>
              </a:rPr>
              <a:t> A()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5804686" y="345414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7455721" y="3457578"/>
            <a:ext cx="88168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5804685" y="3454150"/>
            <a:ext cx="4087800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DA98A15-45B6-44FE-BA55-8F3DBBB89A8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405022" y="4917990"/>
            <a:ext cx="1425954" cy="9290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650947" y="1594864"/>
            <a:ext cx="10611625" cy="2800574"/>
            <a:chOff x="1650947" y="1594864"/>
            <a:chExt cx="10611625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5701109" y="-2069766"/>
              <a:ext cx="141214" cy="8241538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0965126" y="907755"/>
              <a:ext cx="154232" cy="2299517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9892483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9892479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9892485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581910" y="1619954"/>
            <a:ext cx="10610081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954955" y="3454151"/>
            <a:ext cx="284972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</a:t>
            </a:r>
            <a:endParaRPr lang="en-US" sz="12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8908E3-0505-41CA-AF7B-7EFD3DA64AE5}"/>
              </a:ext>
            </a:extLst>
          </p:cNvPr>
          <p:cNvCxnSpPr>
            <a:cxnSpLocks/>
          </p:cNvCxnSpPr>
          <p:nvPr/>
        </p:nvCxnSpPr>
        <p:spPr>
          <a:xfrm>
            <a:off x="2954956" y="3638816"/>
            <a:ext cx="698500" cy="933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Многопоточность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463836" y="3454148"/>
            <a:ext cx="798206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5CE6A6-AEBA-496F-BEA6-746A7145FDA8}"/>
              </a:ext>
            </a:extLst>
          </p:cNvPr>
          <p:cNvSpPr/>
          <p:nvPr/>
        </p:nvSpPr>
        <p:spPr>
          <a:xfrm rot="10800000">
            <a:off x="2291195" y="3835170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C5E805D-BF30-4297-A259-BE9F09E2BB33}"/>
              </a:ext>
            </a:extLst>
          </p:cNvPr>
          <p:cNvSpPr/>
          <p:nvPr/>
        </p:nvSpPr>
        <p:spPr>
          <a:xfrm>
            <a:off x="1095136" y="2888682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38BC4-C231-46AD-BD82-C70095EC7B32}"/>
              </a:ext>
            </a:extLst>
          </p:cNvPr>
          <p:cNvSpPr txBox="1"/>
          <p:nvPr/>
        </p:nvSpPr>
        <p:spPr>
          <a:xfrm>
            <a:off x="707137" y="2213887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кучи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CB1CD-CA37-4B17-B1B7-2B8A474A0E8D}"/>
              </a:ext>
            </a:extLst>
          </p:cNvPr>
          <p:cNvSpPr txBox="1"/>
          <p:nvPr/>
        </p:nvSpPr>
        <p:spPr>
          <a:xfrm>
            <a:off x="1517458" y="4455636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1203086" y="3454150"/>
            <a:ext cx="119606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356942" y="3454148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509273" y="345757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356941" y="3454150"/>
            <a:ext cx="2905094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800574"/>
            <a:chOff x="1650946" y="1594864"/>
            <a:chExt cx="12352783" cy="2800574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/>
            <p:nvPr/>
          </p:nvCxnSpPr>
          <p:spPr>
            <a:xfrm>
              <a:off x="11633642" y="2860218"/>
              <a:ext cx="0" cy="15352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399144" y="3454151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39C124C-7449-435F-BF4F-1FDE46E07B67}"/>
              </a:ext>
            </a:extLst>
          </p:cNvPr>
          <p:cNvSpPr/>
          <p:nvPr/>
        </p:nvSpPr>
        <p:spPr>
          <a:xfrm rot="10800000">
            <a:off x="7154083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9D54-C3A4-4795-9153-39DEF96EBE13}"/>
              </a:ext>
            </a:extLst>
          </p:cNvPr>
          <p:cNvSpPr txBox="1"/>
          <p:nvPr/>
        </p:nvSpPr>
        <p:spPr>
          <a:xfrm>
            <a:off x="6380346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A3750E-309E-4A9D-988A-A4C666FAA577}"/>
              </a:ext>
            </a:extLst>
          </p:cNvPr>
          <p:cNvSpPr/>
          <p:nvPr/>
        </p:nvSpPr>
        <p:spPr>
          <a:xfrm rot="10800000">
            <a:off x="9120289" y="3842988"/>
            <a:ext cx="215900" cy="5524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9D12E-C2EB-49AC-911C-FED6390FAFEF}"/>
              </a:ext>
            </a:extLst>
          </p:cNvPr>
          <p:cNvSpPr txBox="1"/>
          <p:nvPr/>
        </p:nvSpPr>
        <p:spPr>
          <a:xfrm>
            <a:off x="8346552" y="4463454"/>
            <a:ext cx="176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Начало свободного места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потока 3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8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345129E-3910-41BB-924C-CED9D453AC05}"/>
              </a:ext>
            </a:extLst>
          </p:cNvPr>
          <p:cNvSpPr/>
          <p:nvPr/>
        </p:nvSpPr>
        <p:spPr>
          <a:xfrm>
            <a:off x="6580066" y="3454148"/>
            <a:ext cx="68197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CLR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43904-D30E-4BEB-AB4B-91DAB44C2DBC}"/>
              </a:ext>
            </a:extLst>
          </p:cNvPr>
          <p:cNvSpPr/>
          <p:nvPr/>
        </p:nvSpPr>
        <p:spPr>
          <a:xfrm>
            <a:off x="838829" y="3454150"/>
            <a:ext cx="194988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объекты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7E9DF2-40CB-4A74-989C-5E124737CA08}"/>
              </a:ext>
            </a:extLst>
          </p:cNvPr>
          <p:cNvSpPr/>
          <p:nvPr/>
        </p:nvSpPr>
        <p:spPr>
          <a:xfrm>
            <a:off x="4762824" y="3457839"/>
            <a:ext cx="573011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76D64-8C28-4867-94C8-FD03FD281A98}"/>
              </a:ext>
            </a:extLst>
          </p:cNvPr>
          <p:cNvSpPr/>
          <p:nvPr/>
        </p:nvSpPr>
        <p:spPr>
          <a:xfrm>
            <a:off x="5699009" y="3454148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42731-4B48-48BF-B34D-48C587B60779}"/>
              </a:ext>
            </a:extLst>
          </p:cNvPr>
          <p:cNvSpPr/>
          <p:nvPr/>
        </p:nvSpPr>
        <p:spPr>
          <a:xfrm>
            <a:off x="4746523" y="3454150"/>
            <a:ext cx="251551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E0E152-9EDA-458E-AF2B-FFBE9CF31393}"/>
              </a:ext>
            </a:extLst>
          </p:cNvPr>
          <p:cNvGrpSpPr/>
          <p:nvPr/>
        </p:nvGrpSpPr>
        <p:grpSpPr>
          <a:xfrm>
            <a:off x="1203340" y="1594864"/>
            <a:ext cx="12352783" cy="2434211"/>
            <a:chOff x="1650946" y="1594864"/>
            <a:chExt cx="12352783" cy="2434211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79F17B39-257D-405F-95DB-29AEAB4031CE}"/>
                </a:ext>
              </a:extLst>
            </p:cNvPr>
            <p:cNvSpPr/>
            <p:nvPr/>
          </p:nvSpPr>
          <p:spPr>
            <a:xfrm rot="5400000">
              <a:off x="6562317" y="-2930975"/>
              <a:ext cx="151544" cy="9974285"/>
            </a:xfrm>
            <a:prstGeom prst="leftBracket">
              <a:avLst>
                <a:gd name="adj" fmla="val 86499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40C37532-24DE-446C-8AC4-893A533D07AE}"/>
                </a:ext>
              </a:extLst>
            </p:cNvPr>
            <p:cNvSpPr/>
            <p:nvPr/>
          </p:nvSpPr>
          <p:spPr>
            <a:xfrm rot="5400000">
              <a:off x="12056646" y="1538654"/>
              <a:ext cx="151544" cy="1014372"/>
            </a:xfrm>
            <a:prstGeom prst="leftBracket">
              <a:avLst>
                <a:gd name="adj" fmla="val 5813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11196-FFF8-4AA4-82CB-9447B28AB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642" y="3324225"/>
              <a:ext cx="0" cy="7048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7FC38B-1104-4DA1-A5A3-679A56901CBE}"/>
                </a:ext>
              </a:extLst>
            </p:cNvPr>
            <p:cNvSpPr txBox="1"/>
            <p:nvPr/>
          </p:nvSpPr>
          <p:spPr>
            <a:xfrm>
              <a:off x="1658259" y="1594864"/>
              <a:ext cx="823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</a:rPr>
                <a:t>commited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28ACE-D3A1-4237-BF9C-9FE38509323C}"/>
                </a:ext>
              </a:extLst>
            </p:cNvPr>
            <p:cNvSpPr txBox="1"/>
            <p:nvPr/>
          </p:nvSpPr>
          <p:spPr>
            <a:xfrm>
              <a:off x="10982658" y="1594864"/>
              <a:ext cx="2299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reserved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BEC7C-78FF-4B31-98A6-A043526E68E6}"/>
                </a:ext>
              </a:extLst>
            </p:cNvPr>
            <p:cNvSpPr/>
            <p:nvPr/>
          </p:nvSpPr>
          <p:spPr>
            <a:xfrm>
              <a:off x="11633642" y="3454149"/>
              <a:ext cx="2370087" cy="369332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EB079-858B-4ED7-AC2D-87C785F0FF04}"/>
              </a:ext>
            </a:extLst>
          </p:cNvPr>
          <p:cNvSpPr/>
          <p:nvPr/>
        </p:nvSpPr>
        <p:spPr>
          <a:xfrm>
            <a:off x="1074730" y="1607860"/>
            <a:ext cx="11117267" cy="69199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50494-2D02-4001-A277-C4D871A4FEDF}"/>
              </a:ext>
            </a:extLst>
          </p:cNvPr>
          <p:cNvSpPr/>
          <p:nvPr/>
        </p:nvSpPr>
        <p:spPr>
          <a:xfrm>
            <a:off x="2788719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1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1D9ED-3B06-4992-8C2F-CE7F28B268EF}"/>
              </a:ext>
            </a:extLst>
          </p:cNvPr>
          <p:cNvSpPr/>
          <p:nvPr/>
        </p:nvSpPr>
        <p:spPr>
          <a:xfrm>
            <a:off x="7262033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2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168ED-B67A-4636-930C-30A86C4A8E39}"/>
              </a:ext>
            </a:extLst>
          </p:cNvPr>
          <p:cNvSpPr/>
          <p:nvPr/>
        </p:nvSpPr>
        <p:spPr>
          <a:xfrm>
            <a:off x="9219830" y="3454149"/>
            <a:ext cx="19577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allocation context 3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B50A6-5201-4583-8D63-6A7A8A20334D}"/>
              </a:ext>
            </a:extLst>
          </p:cNvPr>
          <p:cNvCxnSpPr>
            <a:cxnSpLocks/>
          </p:cNvCxnSpPr>
          <p:nvPr/>
        </p:nvCxnSpPr>
        <p:spPr>
          <a:xfrm>
            <a:off x="15181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0E84B6-1EA8-4550-B6DD-3412B546C2ED}"/>
              </a:ext>
            </a:extLst>
          </p:cNvPr>
          <p:cNvCxnSpPr>
            <a:cxnSpLocks/>
          </p:cNvCxnSpPr>
          <p:nvPr/>
        </p:nvCxnSpPr>
        <p:spPr>
          <a:xfrm>
            <a:off x="2318261" y="33242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0E74C-0441-450B-919C-1397A57E55AD}"/>
              </a:ext>
            </a:extLst>
          </p:cNvPr>
          <p:cNvCxnSpPr>
            <a:cxnSpLocks/>
          </p:cNvCxnSpPr>
          <p:nvPr/>
        </p:nvCxnSpPr>
        <p:spPr>
          <a:xfrm>
            <a:off x="838829" y="43148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2FA8A-FB0A-47A5-9BB6-4C21224960AC}"/>
              </a:ext>
            </a:extLst>
          </p:cNvPr>
          <p:cNvCxnSpPr>
            <a:cxnSpLocks/>
          </p:cNvCxnSpPr>
          <p:nvPr/>
        </p:nvCxnSpPr>
        <p:spPr>
          <a:xfrm>
            <a:off x="1518161" y="4314825"/>
            <a:ext cx="80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9CB7D9-C53E-4343-86B9-6C7140F16D6E}"/>
              </a:ext>
            </a:extLst>
          </p:cNvPr>
          <p:cNvCxnSpPr>
            <a:cxnSpLocks/>
          </p:cNvCxnSpPr>
          <p:nvPr/>
        </p:nvCxnSpPr>
        <p:spPr>
          <a:xfrm>
            <a:off x="2318261" y="4314825"/>
            <a:ext cx="88593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4DBBB3-A174-490F-81BD-82E171657596}"/>
              </a:ext>
            </a:extLst>
          </p:cNvPr>
          <p:cNvSpPr txBox="1"/>
          <p:nvPr/>
        </p:nvSpPr>
        <p:spPr>
          <a:xfrm>
            <a:off x="2318261" y="4292706"/>
            <a:ext cx="878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EDB91-8F99-4CAB-887F-11A4BF1EFC68}"/>
              </a:ext>
            </a:extLst>
          </p:cNvPr>
          <p:cNvSpPr txBox="1"/>
          <p:nvPr/>
        </p:nvSpPr>
        <p:spPr>
          <a:xfrm>
            <a:off x="1575851" y="4303766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BC71C3-4D03-47DF-B64F-8EACB423B732}"/>
              </a:ext>
            </a:extLst>
          </p:cNvPr>
          <p:cNvSpPr txBox="1"/>
          <p:nvPr/>
        </p:nvSpPr>
        <p:spPr>
          <a:xfrm>
            <a:off x="811025" y="43178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</p:spTree>
    <p:extLst>
      <p:ext uri="{BB962C8B-B14F-4D97-AF65-F5344CB8AC3E}">
        <p14:creationId xmlns:p14="http://schemas.microsoft.com/office/powerpoint/2010/main" val="387008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Список свободных участков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best-fit. </a:t>
            </a:r>
            <a:r>
              <a:rPr lang="ru-RU" dirty="0"/>
              <a:t>Среди всех свободных участков выбирается тот, который либо такого же размера, как и требуется, либо минимально больше того, что требуется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Долго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Минимально влияет на фрагментацию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first-fit. </a:t>
            </a:r>
            <a:r>
              <a:rPr lang="ru-RU" dirty="0"/>
              <a:t>Среди свободных участков выбирается первый, который может вместить в себя выделяемую память.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Быстро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Может сильно фрагментировать память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A369D-C8B0-4836-A7C0-6B354CD05491}"/>
              </a:ext>
            </a:extLst>
          </p:cNvPr>
          <p:cNvSpPr txBox="1"/>
          <p:nvPr/>
        </p:nvSpPr>
        <p:spPr>
          <a:xfrm>
            <a:off x="1238005" y="3611204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Поэтому: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смесь обоих подходов, организуя список свободных участков через </a:t>
            </a:r>
            <a:r>
              <a:rPr lang="en-US" dirty="0"/>
              <a:t>buckets: </a:t>
            </a:r>
            <a:r>
              <a:rPr lang="ru-RU" dirty="0"/>
              <a:t>корзины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2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1951"/>
              </p:ext>
            </p:extLst>
          </p:nvPr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540"/>
              </p:ext>
            </p:extLst>
          </p:nvPr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0A4DA1F-052F-40EE-BD0C-C8994577A4E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46C2B55-C2E1-4C0F-B8A2-0EC323A4033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3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FA69520-F704-4B62-907B-A60B08C2F9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3D561A-1DC7-4948-B423-ECB13BA2321F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C0452F-95B0-4A8F-A64A-61DBAE5F68FF}"/>
              </a:ext>
            </a:extLst>
          </p:cNvPr>
          <p:cNvGraphicFramePr>
            <a:graphicFrameLocks noGrp="1"/>
          </p:cNvGraphicFramePr>
          <p:nvPr/>
        </p:nvGraphicFramePr>
        <p:xfrm>
          <a:off x="1966510" y="2592110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5A0C73-8F68-434C-9806-6AAAB077B0D1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FE7E2C9-BF7D-45A3-A99B-886ED771999F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25FA9D-1A50-4990-928D-AB71AB393E5E}"/>
              </a:ext>
            </a:extLst>
          </p:cNvPr>
          <p:cNvGraphicFramePr>
            <a:graphicFrameLocks noGrp="1"/>
          </p:cNvGraphicFramePr>
          <p:nvPr/>
        </p:nvGraphicFramePr>
        <p:xfrm>
          <a:off x="8169889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3C2BAF-4137-4777-A7F0-19B68508775B}"/>
              </a:ext>
            </a:extLst>
          </p:cNvPr>
          <p:cNvCxnSpPr/>
          <p:nvPr/>
        </p:nvCxnSpPr>
        <p:spPr>
          <a:xfrm rot="16200000" flipH="1">
            <a:off x="2034177" y="3339482"/>
            <a:ext cx="936450" cy="440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2F8F03-43F2-4B1F-A731-8C8C09C0EA46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3927572" y="2018127"/>
            <a:ext cx="933019" cy="3086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D5F0738-D763-4ECF-A70A-EC890C27A0D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419475" y="3377271"/>
            <a:ext cx="5339905" cy="650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F03A3E-1907-414B-80FF-BF01D8B91AD7}"/>
              </a:ext>
            </a:extLst>
          </p:cNvPr>
          <p:cNvCxnSpPr/>
          <p:nvPr/>
        </p:nvCxnSpPr>
        <p:spPr>
          <a:xfrm>
            <a:off x="3419475" y="3091520"/>
            <a:ext cx="0" cy="28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7A0629-B2CB-4461-BC34-E650CBDDAA35}"/>
              </a:ext>
            </a:extLst>
          </p:cNvPr>
          <p:cNvSpPr txBox="1"/>
          <p:nvPr/>
        </p:nvSpPr>
        <p:spPr>
          <a:xfrm>
            <a:off x="1114507" y="2697250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F0FA8-511C-4372-9288-45560F9FDDEB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6704C1-2109-4D80-90BD-70E0EC390DBA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3D8DE-0612-497E-8EF7-7FB6A6F52C2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1A7050-A3E0-4DDD-A574-89FF7FBCC953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96B931-B6E9-4649-A6A1-166498B97767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3E1154-95B5-4E38-8208-B28196DD337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54E7E40-5C8D-4126-AD66-D4996AD463A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FB2F114-B804-4D27-9679-D4ECE4522DB1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CB292D-DB61-4362-80AF-690F9F86E781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A802EE-19AE-41FF-9ACA-3919CEB22FF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B82675-8B6D-40AF-BD41-A60FCB2E214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FDBA40F-4BAE-4EED-A51A-ADADF02489D5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3A78EE-E7E5-403C-BB31-20D33F154346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BF18A-D636-4FFC-83F2-B6AECE96598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67E0934-AE38-49DF-B461-62FB4F1F23B5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A8F885-F201-4B45-ABBC-0A1A3994BA0A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6E14F-88CD-4D98-A048-CB42542A08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5AFA73-D68E-4BC3-83A3-EF6A8E9A08EF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EC3BEE-F107-45AC-AD1C-A9BA51C8EFE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6B504D-AB0F-451D-AD0B-BF2BE968DDA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A70055-2EEB-489A-9A00-A20C70441A98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AE4B14-E204-462F-B6BB-EB4F9FF682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7D02C1-B36A-4E15-8E55-91E04EA9C294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C090C76-9F3E-49A5-B5FA-5E06F25E9647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26F33F-2B37-4F2A-93AA-5185C0C26B9A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5E81C64-7219-4DB2-B140-DAA189555CF5}"/>
              </a:ext>
            </a:extLst>
          </p:cNvPr>
          <p:cNvCxnSpPr>
            <a:stCxn id="50" idx="2"/>
            <a:endCxn id="65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6DB1AF-AD77-42FE-B94F-02308A0A364B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Left Brace 87">
            <a:extLst>
              <a:ext uri="{FF2B5EF4-FFF2-40B4-BE49-F238E27FC236}">
                <a16:creationId xmlns:a16="http://schemas.microsoft.com/office/drawing/2014/main" id="{2C2C3D49-EB80-4786-99D3-3F22867610DF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9F2516E0-2728-441C-AF91-93AA7F490F19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53D29E8-4E07-4CE0-B47C-C53B7D69C9D5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DD9E3C5-D1C7-4788-BAE7-D1C601E878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F39A455-CAF1-419E-8817-A3F3D4E1F1AD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50EC2A-573B-4D96-B2FF-52921D27FDA6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891B069-28ED-49CE-82F0-5AB80CC735E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146309-09EC-42CD-A346-52ECDEE0A744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42E2D4-EB50-43CA-9870-BB96ACD1D44F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6BA856-E1B9-4554-91B9-4CF6F67F1884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563112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A19766-5920-49FD-A7BD-07BA150C48A8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8D8C61-9F67-40FD-B597-882F83A13B0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5CF80BA-EF87-4143-8420-1562B2045C00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A4EBE94-36E1-4379-AB8E-A3861FD17B58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AC89891-133A-4BAC-93F2-EFB24E96C34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3F0A1F5-7316-47D7-953A-F32C2047E44A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0A9C072-5587-499F-AD17-950C51A755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D59602E-0074-4181-8576-BBC72643948B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941F1C45-B498-448D-AB9B-606B85F81D85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40C6EDD6-48CA-457E-81CA-546C142E2D13}"/>
              </a:ext>
            </a:extLst>
          </p:cNvPr>
          <p:cNvGraphicFramePr>
            <a:graphicFrameLocks noGrp="1"/>
          </p:cNvGraphicFramePr>
          <p:nvPr/>
        </p:nvGraphicFramePr>
        <p:xfrm>
          <a:off x="5192146" y="963331"/>
          <a:ext cx="2669523" cy="7851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8516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718B6CA-7AA7-4F85-8CAC-9818C659F8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50746" y="2127738"/>
            <a:ext cx="2820292" cy="464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3150E5-B941-4BBE-87F9-0CF1F7C3EE1D}"/>
              </a:ext>
            </a:extLst>
          </p:cNvPr>
          <p:cNvCxnSpPr/>
          <p:nvPr/>
        </p:nvCxnSpPr>
        <p:spPr>
          <a:xfrm flipV="1">
            <a:off x="5671038" y="1748492"/>
            <a:ext cx="0" cy="3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9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1A3CDE-B6B6-400E-8F98-624F6526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72474"/>
              </p:ext>
            </p:extLst>
          </p:nvPr>
        </p:nvGraphicFramePr>
        <p:xfrm>
          <a:off x="2032000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36893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7579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288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Bucket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buckets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3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Int.Max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 (64-bit)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4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B (32-bit)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5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26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23722"/>
              </p:ext>
            </p:extLst>
          </p:nvPr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54185" y="4998426"/>
            <a:ext cx="1628899" cy="61914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5"/>
            <a:ext cx="0" cy="45750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517"/>
              </p:ext>
            </p:extLst>
          </p:nvPr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DDCAA8D-8E9D-4366-ACEF-4E79140525BD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13293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AcquireItem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AddTailBackToFreeItemsList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8718132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8949C68-91F7-4CCD-9ECB-60144808BC1F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6170748-E9BA-416B-A075-7542B8399181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7786112" y="1142725"/>
            <a:ext cx="2526719" cy="37228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7792456" y="1895006"/>
            <a:ext cx="4192273" cy="158945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868F01-CE83-4D29-811A-5C62269D4AE5}"/>
              </a:ext>
            </a:extLst>
          </p:cNvPr>
          <p:cNvCxnSpPr/>
          <p:nvPr/>
        </p:nvCxnSpPr>
        <p:spPr>
          <a:xfrm flipH="1">
            <a:off x="4336026" y="1694077"/>
            <a:ext cx="3637011" cy="10294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D93E95-8108-463D-B629-B2D42D814629}"/>
              </a:ext>
            </a:extLst>
          </p:cNvPr>
          <p:cNvSpPr/>
          <p:nvPr/>
        </p:nvSpPr>
        <p:spPr>
          <a:xfrm>
            <a:off x="881286" y="3419161"/>
            <a:ext cx="11225394" cy="28310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633835-1D04-4FE4-BA5D-1A9A79F758E4}"/>
              </a:ext>
            </a:extLst>
          </p:cNvPr>
          <p:cNvCxnSpPr>
            <a:cxnSpLocks/>
          </p:cNvCxnSpPr>
          <p:nvPr/>
        </p:nvCxnSpPr>
        <p:spPr>
          <a:xfrm>
            <a:off x="5658720" y="5158603"/>
            <a:ext cx="3964158" cy="458967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7CCD1E-C66A-4205-B670-67DCEF806423}"/>
              </a:ext>
            </a:extLst>
          </p:cNvPr>
          <p:cNvCxnSpPr>
            <a:cxnSpLocks/>
          </p:cNvCxnSpPr>
          <p:nvPr/>
        </p:nvCxnSpPr>
        <p:spPr>
          <a:xfrm flipV="1">
            <a:off x="5643996" y="4540926"/>
            <a:ext cx="0" cy="617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0C4802-8596-46A4-ADB3-7EA2A0C47DB7}"/>
              </a:ext>
            </a:extLst>
          </p:cNvPr>
          <p:cNvGraphicFramePr>
            <a:graphicFrameLocks noGrp="1"/>
          </p:cNvGraphicFramePr>
          <p:nvPr/>
        </p:nvGraphicFramePr>
        <p:xfrm>
          <a:off x="5347926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85EF6E-6D78-4AD9-AE49-A31C1DF7762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16200000" flipH="1">
            <a:off x="4141864" y="2232419"/>
            <a:ext cx="935353" cy="2655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8666" y="5094045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63ECFA-9432-4750-91E2-D5E454C6A602}"/>
              </a:ext>
            </a:extLst>
          </p:cNvPr>
          <p:cNvCxnSpPr>
            <a:cxnSpLocks/>
          </p:cNvCxnSpPr>
          <p:nvPr/>
        </p:nvCxnSpPr>
        <p:spPr>
          <a:xfrm flipV="1">
            <a:off x="6217972" y="4540925"/>
            <a:ext cx="0" cy="25647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BB313C-76B8-490D-A908-70D365C8BB4F}"/>
              </a:ext>
            </a:extLst>
          </p:cNvPr>
          <p:cNvCxnSpPr>
            <a:cxnSpLocks/>
          </p:cNvCxnSpPr>
          <p:nvPr/>
        </p:nvCxnSpPr>
        <p:spPr>
          <a:xfrm flipH="1">
            <a:off x="6217972" y="4797403"/>
            <a:ext cx="1334057" cy="0"/>
          </a:xfrm>
          <a:prstGeom prst="line">
            <a:avLst/>
          </a:prstGeom>
          <a:ln>
            <a:prstDash val="lgDash"/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F6A0641-D4A3-4853-B0F4-057CA5A17F32}"/>
              </a:ext>
            </a:extLst>
          </p:cNvPr>
          <p:cNvCxnSpPr/>
          <p:nvPr/>
        </p:nvCxnSpPr>
        <p:spPr>
          <a:xfrm rot="16200000" flipH="1">
            <a:off x="11065513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00E34650-1CE8-4872-834E-DFDB4D6E9B50}"/>
              </a:ext>
            </a:extLst>
          </p:cNvPr>
          <p:cNvSpPr/>
          <p:nvPr/>
        </p:nvSpPr>
        <p:spPr>
          <a:xfrm rot="5400000">
            <a:off x="9828003" y="472325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9E8E4CF-EA33-422B-86F8-232225F49990}"/>
              </a:ext>
            </a:extLst>
          </p:cNvPr>
          <p:cNvSpPr/>
          <p:nvPr/>
        </p:nvSpPr>
        <p:spPr>
          <a:xfrm>
            <a:off x="5057623" y="3305088"/>
            <a:ext cx="3212131" cy="194314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7914407" y="4873589"/>
            <a:ext cx="4192273" cy="22181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DF2893-0FEA-4E0F-A1F0-079FCD1AB39F}"/>
              </a:ext>
            </a:extLst>
          </p:cNvPr>
          <p:cNvSpPr/>
          <p:nvPr/>
        </p:nvSpPr>
        <p:spPr>
          <a:xfrm>
            <a:off x="8241981" y="5027071"/>
            <a:ext cx="3857433" cy="138871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459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935334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stCxn id="31" idx="2"/>
            <a:endCxn id="37" idx="2"/>
          </p:cNvCxnSpPr>
          <p:nvPr/>
        </p:nvCxnSpPr>
        <p:spPr>
          <a:xfrm rot="16200000" flipH="1">
            <a:off x="4061136" y="5094047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/>
          <p:nvPr/>
        </p:nvCxnSpPr>
        <p:spPr>
          <a:xfrm rot="16200000" flipH="1">
            <a:off x="6406545" y="5094046"/>
            <a:ext cx="1" cy="178571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EA390EB-283C-49B4-B82C-D3954C91472C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F430F91-4862-4470-B536-80829D6A3A94}"/>
              </a:ext>
            </a:extLst>
          </p:cNvPr>
          <p:cNvSpPr/>
          <p:nvPr/>
        </p:nvSpPr>
        <p:spPr>
          <a:xfrm>
            <a:off x="1175654" y="886848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79396A-3AAA-48D1-AB7A-D4649FE4FA56}"/>
              </a:ext>
            </a:extLst>
          </p:cNvPr>
          <p:cNvSpPr txBox="1"/>
          <p:nvPr/>
        </p:nvSpPr>
        <p:spPr>
          <a:xfrm>
            <a:off x="1531291" y="2674923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A19EA-6BCA-4D16-BA0A-C53FA31C2576}"/>
              </a:ext>
            </a:extLst>
          </p:cNvPr>
          <p:cNvSpPr/>
          <p:nvPr/>
        </p:nvSpPr>
        <p:spPr>
          <a:xfrm>
            <a:off x="7825277" y="1142727"/>
            <a:ext cx="43070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Allocate(amount)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(bucket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buckets)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bucket.BucketSize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bucket.FreeItemsList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 &lt;=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UnlinkItem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setmem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TooBigDifference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(amount,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freeItem.Size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ReturnUnusedFreeSpace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freeItem.Start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C7A2D-B3B9-4C51-9544-A8A9D870D155}"/>
              </a:ext>
            </a:extLst>
          </p:cNvPr>
          <p:cNvGraphicFramePr>
            <a:graphicFrameLocks noGrp="1"/>
          </p:cNvGraphicFramePr>
          <p:nvPr/>
        </p:nvGraphicFramePr>
        <p:xfrm>
          <a:off x="2397428" y="2589776"/>
          <a:ext cx="1768473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531647-6649-4A6F-8A4F-BC98B9714E2F}"/>
              </a:ext>
            </a:extLst>
          </p:cNvPr>
          <p:cNvGraphicFramePr>
            <a:graphicFrameLocks noGrp="1"/>
          </p:cNvGraphicFramePr>
          <p:nvPr/>
        </p:nvGraphicFramePr>
        <p:xfrm>
          <a:off x="2439014" y="4027973"/>
          <a:ext cx="1178982" cy="5028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49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58949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</a:tblGrid>
              <a:tr h="50284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head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970CECB-3DBA-463D-AD6B-45DF13141B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7365" y="3562669"/>
            <a:ext cx="922463" cy="81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B5E552-DAE4-4F8E-97F7-B957DCF06A17}"/>
              </a:ext>
            </a:extLst>
          </p:cNvPr>
          <p:cNvGrpSpPr/>
          <p:nvPr/>
        </p:nvGrpSpPr>
        <p:grpSpPr>
          <a:xfrm>
            <a:off x="2204807" y="5617570"/>
            <a:ext cx="2329093" cy="369333"/>
            <a:chOff x="2204807" y="4459624"/>
            <a:chExt cx="2329093" cy="3693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E3D20A-8C8C-4DD7-9E84-A069454B6842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D412F-4526-4A49-B93C-0482DAE84A0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53B9F6-1045-47CF-AF9E-2CE271374E7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6CD42-E86A-4AC3-8CE0-8BE426D9884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02686C-54C2-490E-AC8B-7E646BAD1DC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0246D3-6309-4CA0-89D0-A31AFAAF8D72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C9485-A2AF-4E88-BAE2-1696962061D3}"/>
              </a:ext>
            </a:extLst>
          </p:cNvPr>
          <p:cNvSpPr/>
          <p:nvPr/>
        </p:nvSpPr>
        <p:spPr>
          <a:xfrm>
            <a:off x="1238005" y="5617569"/>
            <a:ext cx="964965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4535354" y="5617570"/>
            <a:ext cx="2329093" cy="369333"/>
            <a:chOff x="2204807" y="4459624"/>
            <a:chExt cx="2329093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6A0773-71BF-410F-94E3-FE051F98E27A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9A2E3-F325-4FF1-B4C2-F9DCFACB3328}"/>
              </a:ext>
            </a:extLst>
          </p:cNvPr>
          <p:cNvGrpSpPr/>
          <p:nvPr/>
        </p:nvGrpSpPr>
        <p:grpSpPr>
          <a:xfrm>
            <a:off x="6864447" y="5617569"/>
            <a:ext cx="2329093" cy="369333"/>
            <a:chOff x="2204807" y="4459624"/>
            <a:chExt cx="2329093" cy="3693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93E7DA-E75A-4145-B4D2-30A1C7E9E5C8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B6C9BA-D957-4BB1-8CD1-0FD9EEA976D8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E4DB6D-DCAB-455D-88A4-B88455AC7D8A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464AEC-3AC7-423D-A397-346EB282C522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0B44E-62B5-4515-8AB3-F7C80CF82172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2D4BC7-4680-4C51-A925-59BFBB9EA793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405D54-EAB6-4F45-B984-712784AE827C}"/>
              </a:ext>
            </a:extLst>
          </p:cNvPr>
          <p:cNvCxnSpPr/>
          <p:nvPr/>
        </p:nvCxnSpPr>
        <p:spPr>
          <a:xfrm>
            <a:off x="2202970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163C4-883E-4ABD-B430-8585FFA2B77C}"/>
              </a:ext>
            </a:extLst>
          </p:cNvPr>
          <p:cNvCxnSpPr/>
          <p:nvPr/>
        </p:nvCxnSpPr>
        <p:spPr>
          <a:xfrm>
            <a:off x="4536595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7FA725-20E4-4604-AAB0-91947EC66657}"/>
              </a:ext>
            </a:extLst>
          </p:cNvPr>
          <p:cNvCxnSpPr/>
          <p:nvPr/>
        </p:nvCxnSpPr>
        <p:spPr>
          <a:xfrm>
            <a:off x="6862379" y="5617569"/>
            <a:ext cx="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0C32572-93D5-478D-8D10-0DC82395B760}"/>
              </a:ext>
            </a:extLst>
          </p:cNvPr>
          <p:cNvCxnSpPr>
            <a:cxnSpLocks/>
            <a:stCxn id="28" idx="2"/>
            <a:endCxn id="37" idx="2"/>
          </p:cNvCxnSpPr>
          <p:nvPr/>
        </p:nvCxnSpPr>
        <p:spPr>
          <a:xfrm rot="16200000" flipH="1">
            <a:off x="3651957" y="4684869"/>
            <a:ext cx="12700" cy="2604068"/>
          </a:xfrm>
          <a:prstGeom prst="bentConnector3">
            <a:avLst>
              <a:gd name="adj1" fmla="val 3425803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9D8B99-1536-4FE4-84A2-C96E56F98710}"/>
              </a:ext>
            </a:extLst>
          </p:cNvPr>
          <p:cNvCxnSpPr>
            <a:cxnSpLocks/>
            <a:stCxn id="31" idx="2"/>
            <a:endCxn id="44" idx="2"/>
          </p:cNvCxnSpPr>
          <p:nvPr/>
        </p:nvCxnSpPr>
        <p:spPr>
          <a:xfrm rot="16200000" flipH="1">
            <a:off x="5225682" y="3929500"/>
            <a:ext cx="12700" cy="411480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B8BC068A-994D-4386-8BD4-36C6619C1F8A}"/>
              </a:ext>
            </a:extLst>
          </p:cNvPr>
          <p:cNvSpPr/>
          <p:nvPr/>
        </p:nvSpPr>
        <p:spPr>
          <a:xfrm rot="5400000">
            <a:off x="2822119" y="4717048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605C7A8D-A6FB-4554-BFDF-9AF081B5EEC7}"/>
              </a:ext>
            </a:extLst>
          </p:cNvPr>
          <p:cNvSpPr/>
          <p:nvPr/>
        </p:nvSpPr>
        <p:spPr>
          <a:xfrm rot="5400000">
            <a:off x="5160234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8506777-B04F-474C-B07B-6568A4744EB1}"/>
              </a:ext>
            </a:extLst>
          </p:cNvPr>
          <p:cNvSpPr/>
          <p:nvPr/>
        </p:nvSpPr>
        <p:spPr>
          <a:xfrm rot="5400000">
            <a:off x="7481530" y="4717047"/>
            <a:ext cx="127639" cy="1365941"/>
          </a:xfrm>
          <a:prstGeom prst="leftBrace">
            <a:avLst>
              <a:gd name="adj1" fmla="val 7327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9D44C12-FAFE-494D-974D-579B38A01F08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2175561" y="4975266"/>
            <a:ext cx="1090188" cy="194422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4A5AF1-C4E1-4185-87E6-8A30CC2C9C5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345232" y="5053881"/>
            <a:ext cx="1608759" cy="5636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D9A730-34F6-4B26-B856-B87238B4DB08}"/>
              </a:ext>
            </a:extLst>
          </p:cNvPr>
          <p:cNvCxnSpPr>
            <a:cxnSpLocks/>
          </p:cNvCxnSpPr>
          <p:nvPr/>
        </p:nvCxnSpPr>
        <p:spPr>
          <a:xfrm flipV="1">
            <a:off x="3345232" y="4540925"/>
            <a:ext cx="0" cy="51295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74AF2B-F0CE-4358-828E-EAE3C9C4A2EF}"/>
              </a:ext>
            </a:extLst>
          </p:cNvPr>
          <p:cNvGrpSpPr/>
          <p:nvPr/>
        </p:nvGrpSpPr>
        <p:grpSpPr>
          <a:xfrm>
            <a:off x="9204241" y="5617569"/>
            <a:ext cx="2329093" cy="369333"/>
            <a:chOff x="2204807" y="4459624"/>
            <a:chExt cx="2329093" cy="3693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21C36-274E-4236-A4A9-AFF2556EAC7D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1DF376-206F-4833-8CD7-BB650D386D86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8526AE-CC68-4947-B984-C3439F56164C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229A72-6480-4A92-AB3A-50CCF9508FC9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25F874-8AFE-42F9-91D9-A2359B094926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658ACC-E9FE-44A5-BEF4-0D48E7BC4808}"/>
                </a:ext>
              </a:extLst>
            </p:cNvPr>
            <p:cNvSpPr/>
            <p:nvPr/>
          </p:nvSpPr>
          <p:spPr>
            <a:xfrm>
              <a:off x="3568935" y="4459624"/>
              <a:ext cx="964965" cy="369333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objects</a:t>
              </a: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2360658-C8AE-4F7E-A6DE-9CA44318F4AA}"/>
              </a:ext>
            </a:extLst>
          </p:cNvPr>
          <p:cNvGraphicFramePr>
            <a:graphicFrameLocks noGrp="1"/>
          </p:cNvGraphicFramePr>
          <p:nvPr/>
        </p:nvGraphicFramePr>
        <p:xfrm>
          <a:off x="2044847" y="933151"/>
          <a:ext cx="2669523" cy="7609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9841">
                  <a:extLst>
                    <a:ext uri="{9D8B030D-6E8A-4147-A177-3AD203B41FA5}">
                      <a16:colId xmlns:a16="http://schemas.microsoft.com/office/drawing/2014/main" val="1038721869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3308786163"/>
                    </a:ext>
                  </a:extLst>
                </a:gridCol>
                <a:gridCol w="889841">
                  <a:extLst>
                    <a:ext uri="{9D8B030D-6E8A-4147-A177-3AD203B41FA5}">
                      <a16:colId xmlns:a16="http://schemas.microsoft.com/office/drawing/2014/main" val="1534465781"/>
                    </a:ext>
                  </a:extLst>
                </a:gridCol>
              </a:tblGrid>
              <a:tr h="76092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gen2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48456"/>
                  </a:ext>
                </a:extLst>
              </a:tr>
            </a:tbl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9A5421C-C889-41D7-9964-3F8D0AF044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47843" y="2029922"/>
            <a:ext cx="895193" cy="25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FCFC462-8481-4732-B2D9-0E48CE411E9C}"/>
              </a:ext>
            </a:extLst>
          </p:cNvPr>
          <p:cNvSpPr/>
          <p:nvPr/>
        </p:nvSpPr>
        <p:spPr>
          <a:xfrm>
            <a:off x="1175654" y="867184"/>
            <a:ext cx="3902165" cy="43874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04D54E-FFCE-414D-87E3-AC7E431929CA}"/>
              </a:ext>
            </a:extLst>
          </p:cNvPr>
          <p:cNvSpPr/>
          <p:nvPr/>
        </p:nvSpPr>
        <p:spPr>
          <a:xfrm>
            <a:off x="8240580" y="5493463"/>
            <a:ext cx="3459808" cy="6418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1B9422F-73A6-45E3-937D-B41BB107FDF1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5222936" y="2982700"/>
            <a:ext cx="3390122" cy="263487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0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undo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33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0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B0703-9BB8-46EF-A665-04ACC6CB092B}"/>
              </a:ext>
            </a:extLst>
          </p:cNvPr>
          <p:cNvGrpSpPr/>
          <p:nvPr/>
        </p:nvGrpSpPr>
        <p:grpSpPr>
          <a:xfrm>
            <a:off x="5326115" y="2953028"/>
            <a:ext cx="2590812" cy="704572"/>
            <a:chOff x="2204807" y="4459624"/>
            <a:chExt cx="1385415" cy="3693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75F6A-A28A-458B-B4D0-A97268AC0C46}"/>
                </a:ext>
              </a:extLst>
            </p:cNvPr>
            <p:cNvSpPr/>
            <p:nvPr/>
          </p:nvSpPr>
          <p:spPr>
            <a:xfrm>
              <a:off x="2204807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</a:rPr>
                <a:t>SyncBlk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Index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BA4DC5-6A35-44CD-9E90-D2377E45F865}"/>
                </a:ext>
              </a:extLst>
            </p:cNvPr>
            <p:cNvSpPr/>
            <p:nvPr/>
          </p:nvSpPr>
          <p:spPr>
            <a:xfrm>
              <a:off x="2478328" y="4459625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</a:rPr>
                <a:t>MT</a:t>
              </a:r>
              <a:r>
                <a:rPr lang="en-US" sz="2800" baseline="-25000" dirty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E7122B-966C-4336-BD89-67B680F32059}"/>
                </a:ext>
              </a:extLst>
            </p:cNvPr>
            <p:cNvSpPr/>
            <p:nvPr/>
          </p:nvSpPr>
          <p:spPr>
            <a:xfrm>
              <a:off x="2747273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04E529-4AA1-46C8-8217-699A8C92122F}"/>
                </a:ext>
              </a:extLst>
            </p:cNvPr>
            <p:cNvSpPr/>
            <p:nvPr/>
          </p:nvSpPr>
          <p:spPr>
            <a:xfrm>
              <a:off x="3023165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9490CD-4C6F-4862-9CF5-B6BFE99C882B}"/>
                </a:ext>
              </a:extLst>
            </p:cNvPr>
            <p:cNvSpPr/>
            <p:nvPr/>
          </p:nvSpPr>
          <p:spPr>
            <a:xfrm>
              <a:off x="3299990" y="4459624"/>
              <a:ext cx="290232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326115" y="3932903"/>
            <a:ext cx="26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A.ctor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411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по спискам свободных участков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92FC6-DD79-4996-8B3E-4E675C8F266B}"/>
              </a:ext>
            </a:extLst>
          </p:cNvPr>
          <p:cNvSpPr txBox="1"/>
          <p:nvPr/>
        </p:nvSpPr>
        <p:spPr>
          <a:xfrm>
            <a:off x="5287765" y="3244334"/>
            <a:ext cx="266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/>
              <a:t> x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sz="2800" dirty="0"/>
              <a:t>A()</a:t>
            </a:r>
          </a:p>
        </p:txBody>
      </p:sp>
    </p:spTree>
    <p:extLst>
      <p:ext uri="{BB962C8B-B14F-4D97-AF65-F5344CB8AC3E}">
        <p14:creationId xmlns:p14="http://schemas.microsoft.com/office/powerpoint/2010/main" val="147071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325DEC8D-E448-4F3D-A693-D3521F9D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5" y="1434164"/>
            <a:ext cx="92392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Отрабатывает самый простой метод: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влезаю в </a:t>
            </a:r>
            <a:r>
              <a:rPr lang="en-US" dirty="0"/>
              <a:t>allocation context, </a:t>
            </a:r>
            <a:r>
              <a:rPr lang="ru-RU" dirty="0"/>
              <a:t>запомнить указатель адреса</a:t>
            </a:r>
            <a:r>
              <a:rPr lang="en-US" dirty="0"/>
              <a:t> allocation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Сдвинуть начало </a:t>
            </a:r>
            <a:r>
              <a:rPr lang="en-US" dirty="0"/>
              <a:t>allocation context </a:t>
            </a:r>
            <a:r>
              <a:rPr lang="ru-RU" dirty="0"/>
              <a:t>на размер выделяемого блока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Обнулить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Вернуть ранее запомненный адрес из аллокатора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в п.1 выделение не прошло, выделяем память через </a:t>
            </a:r>
            <a:r>
              <a:rPr lang="en-US" dirty="0"/>
              <a:t>JIT_NEW helper (</a:t>
            </a:r>
            <a:r>
              <a:rPr lang="ru-RU" dirty="0"/>
              <a:t>через него же идет выделение памяти в </a:t>
            </a:r>
            <a:r>
              <a:rPr lang="en-US" dirty="0"/>
              <a:t>LOH </a:t>
            </a:r>
            <a:r>
              <a:rPr lang="ru-RU" dirty="0"/>
              <a:t>и объектов с финализаторами)</a:t>
            </a:r>
          </a:p>
        </p:txBody>
      </p:sp>
    </p:spTree>
    <p:extLst>
      <p:ext uri="{BB962C8B-B14F-4D97-AF65-F5344CB8AC3E}">
        <p14:creationId xmlns:p14="http://schemas.microsoft.com/office/powerpoint/2010/main" val="3919154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2937-F472-43D4-9A58-D58AC975D7C8}"/>
              </a:ext>
            </a:extLst>
          </p:cNvPr>
          <p:cNvSpPr txBox="1"/>
          <p:nvPr/>
        </p:nvSpPr>
        <p:spPr>
          <a:xfrm>
            <a:off x="1248157" y="1042219"/>
            <a:ext cx="10088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JIT_NEW helper</a:t>
            </a:r>
            <a:r>
              <a:rPr lang="ru-RU" dirty="0"/>
              <a:t>:</a:t>
            </a:r>
            <a:endParaRPr lang="ru-RU" b="1" dirty="0"/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 в эфимерном  сегменте: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860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Выделение памяти в </a:t>
            </a:r>
            <a:r>
              <a:rPr lang="en-US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LOH</a:t>
            </a:r>
            <a:endParaRPr lang="ru-RU" sz="28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Пытается найти неиспользуемую память, повторяя для каждого эфимерного сегмента </a:t>
            </a:r>
            <a:r>
              <a:rPr lang="en-US" dirty="0"/>
              <a:t>LOH</a:t>
            </a:r>
            <a:r>
              <a:rPr lang="ru-RU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Ищем участок памяти в списке свободных участков 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увеличить </a:t>
            </a:r>
            <a:r>
              <a:rPr lang="en-US" dirty="0"/>
              <a:t>allocation context (1,024 .. 8,096)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Пытаемся подкоммитить больше зарезервированной памяти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ничего не получилось, запускаем </a:t>
            </a:r>
            <a:r>
              <a:rPr lang="en-US" dirty="0"/>
              <a:t>GC. </a:t>
            </a:r>
            <a:r>
              <a:rPr lang="ru-RU" dirty="0"/>
              <a:t>Иногда он может сработать несколько раз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Дёргаем </a:t>
            </a:r>
            <a:r>
              <a:rPr lang="en-US" dirty="0" err="1"/>
              <a:t>OutOfMemoryException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29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Heaps Balancing</a:t>
            </a:r>
            <a:endParaRPr lang="ru-RU" sz="36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5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8" y="3429000"/>
            <a:ext cx="931419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2668649" y="3442463"/>
            <a:ext cx="59723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1170204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311367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3259699" y="344246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448731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10402"/>
              </p:ext>
            </p:extLst>
          </p:nvPr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09754"/>
              </p:ext>
            </p:extLst>
          </p:nvPr>
        </p:nvGraphicFramePr>
        <p:xfrm>
          <a:off x="7337434" y="5746150"/>
          <a:ext cx="5884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rot="16200000" flipV="1">
            <a:off x="3338736" y="3031924"/>
            <a:ext cx="1058293" cy="2761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6095711" y="3406111"/>
            <a:ext cx="1064495" cy="20073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52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232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38525"/>
            <a:ext cx="727631" cy="464575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38525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3232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311049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37856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/>
        </p:nvGraphicFramePr>
        <p:xfrm>
          <a:off x="4671206" y="5746150"/>
          <a:ext cx="11768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88400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51538"/>
              </p:ext>
            </p:extLst>
          </p:nvPr>
        </p:nvGraphicFramePr>
        <p:xfrm>
          <a:off x="7098890" y="5746150"/>
          <a:ext cx="113071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355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565355">
                  <a:extLst>
                    <a:ext uri="{9D8B030D-6E8A-4147-A177-3AD203B41FA5}">
                      <a16:colId xmlns:a16="http://schemas.microsoft.com/office/drawing/2014/main" val="1752147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9009" y="3239410"/>
            <a:ext cx="1054970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6194323" y="3438833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48158" y="278535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Работа в многопроцессорной среде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7C3E2-CBA7-4C1D-8564-C6830D5F0DB6}"/>
              </a:ext>
            </a:extLst>
          </p:cNvPr>
          <p:cNvSpPr txBox="1"/>
          <p:nvPr/>
        </p:nvSpPr>
        <p:spPr>
          <a:xfrm>
            <a:off x="1248157" y="1042219"/>
            <a:ext cx="1008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dirty="0"/>
              <a:t>CLR </a:t>
            </a:r>
            <a:r>
              <a:rPr lang="ru-RU" dirty="0"/>
              <a:t>запущена в режиме </a:t>
            </a:r>
            <a:r>
              <a:rPr lang="en-US" dirty="0"/>
              <a:t>GC = Server Mode, </a:t>
            </a:r>
            <a:r>
              <a:rPr lang="ru-RU" dirty="0"/>
              <a:t>то для каждого процессорного ядра будет создана своя куча (и </a:t>
            </a:r>
            <a:r>
              <a:rPr lang="en-US" dirty="0"/>
              <a:t>SOH </a:t>
            </a:r>
            <a:r>
              <a:rPr lang="ru-RU" dirty="0"/>
              <a:t>и </a:t>
            </a:r>
            <a:r>
              <a:rPr lang="en-US" dirty="0"/>
              <a:t>LOH):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2A03D-A318-4C3E-8479-B1C5C4821C02}"/>
              </a:ext>
            </a:extLst>
          </p:cNvPr>
          <p:cNvSpPr/>
          <p:nvPr/>
        </p:nvSpPr>
        <p:spPr>
          <a:xfrm>
            <a:off x="710227" y="3429000"/>
            <a:ext cx="646625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A539-66BE-42A5-9836-386011C0431F}"/>
              </a:ext>
            </a:extLst>
          </p:cNvPr>
          <p:cNvSpPr/>
          <p:nvPr/>
        </p:nvSpPr>
        <p:spPr>
          <a:xfrm>
            <a:off x="1379949" y="3429000"/>
            <a:ext cx="681616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81A39-8A56-46BB-995F-9B9C05C3B3A5}"/>
              </a:ext>
            </a:extLst>
          </p:cNvPr>
          <p:cNvSpPr/>
          <p:nvPr/>
        </p:nvSpPr>
        <p:spPr>
          <a:xfrm>
            <a:off x="5460509" y="3450809"/>
            <a:ext cx="727631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A573E-D519-48B7-8AB1-13DB88613B1D}"/>
              </a:ext>
            </a:extLst>
          </p:cNvPr>
          <p:cNvSpPr/>
          <p:nvPr/>
        </p:nvSpPr>
        <p:spPr>
          <a:xfrm>
            <a:off x="4286699" y="3442463"/>
            <a:ext cx="819105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02947-64EB-48C3-A2C9-9FB4922CD028}"/>
              </a:ext>
            </a:extLst>
          </p:cNvPr>
          <p:cNvSpPr/>
          <p:nvPr/>
        </p:nvSpPr>
        <p:spPr>
          <a:xfrm>
            <a:off x="6868757" y="3442463"/>
            <a:ext cx="136084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BDE4D-B584-4A37-B76B-9498BF374CB2}"/>
              </a:ext>
            </a:extLst>
          </p:cNvPr>
          <p:cNvSpPr/>
          <p:nvPr/>
        </p:nvSpPr>
        <p:spPr>
          <a:xfrm>
            <a:off x="8943377" y="3429000"/>
            <a:ext cx="1317153" cy="454742"/>
          </a:xfrm>
          <a:prstGeom prst="rect">
            <a:avLst/>
          </a:pr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8D205-C2D8-4578-B879-EB0E5B0DF0B4}"/>
              </a:ext>
            </a:extLst>
          </p:cNvPr>
          <p:cNvSpPr/>
          <p:nvPr/>
        </p:nvSpPr>
        <p:spPr>
          <a:xfrm>
            <a:off x="11037977" y="3435202"/>
            <a:ext cx="1154022" cy="454742"/>
          </a:xfrm>
          <a:prstGeom prst="rect">
            <a:avLst/>
          </a:prstGeom>
          <a:pattFill prst="pct6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2DE3-4E84-4673-86F9-C2D4897D517E}"/>
              </a:ext>
            </a:extLst>
          </p:cNvPr>
          <p:cNvSpPr/>
          <p:nvPr/>
        </p:nvSpPr>
        <p:spPr>
          <a:xfrm>
            <a:off x="1356852" y="3429000"/>
            <a:ext cx="9674942" cy="45474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F2641-ABB3-48E4-98F7-94F0EC128A99}"/>
              </a:ext>
            </a:extLst>
          </p:cNvPr>
          <p:cNvSpPr/>
          <p:nvPr/>
        </p:nvSpPr>
        <p:spPr>
          <a:xfrm>
            <a:off x="2066434" y="3429000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67CA4-156B-4390-A411-DFA2CD9FE1A2}"/>
              </a:ext>
            </a:extLst>
          </p:cNvPr>
          <p:cNvSpPr/>
          <p:nvPr/>
        </p:nvSpPr>
        <p:spPr>
          <a:xfrm>
            <a:off x="2416330" y="343210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715BD-6CAA-4F26-9A42-532A1B00DCF5}"/>
              </a:ext>
            </a:extLst>
          </p:cNvPr>
          <p:cNvSpPr/>
          <p:nvPr/>
        </p:nvSpPr>
        <p:spPr>
          <a:xfrm>
            <a:off x="4283609" y="3442463"/>
            <a:ext cx="1173294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570F5-C193-4F67-9222-195C20BF3841}"/>
              </a:ext>
            </a:extLst>
          </p:cNvPr>
          <p:cNvSpPr/>
          <p:nvPr/>
        </p:nvSpPr>
        <p:spPr>
          <a:xfrm>
            <a:off x="5105804" y="3422798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F2723-A4AE-4009-ACF4-7C910BCB5A2C}"/>
              </a:ext>
            </a:extLst>
          </p:cNvPr>
          <p:cNvSpPr/>
          <p:nvPr/>
        </p:nvSpPr>
        <p:spPr>
          <a:xfrm>
            <a:off x="6874941" y="3442463"/>
            <a:ext cx="2062253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54402-9711-4A54-832E-48D260FF3C95}"/>
              </a:ext>
            </a:extLst>
          </p:cNvPr>
          <p:cNvSpPr/>
          <p:nvPr/>
        </p:nvSpPr>
        <p:spPr>
          <a:xfrm>
            <a:off x="8937194" y="3435202"/>
            <a:ext cx="2094600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E848853-2929-4CCA-93CA-CA08AC33E52E}"/>
              </a:ext>
            </a:extLst>
          </p:cNvPr>
          <p:cNvSpPr/>
          <p:nvPr/>
        </p:nvSpPr>
        <p:spPr>
          <a:xfrm rot="5400000">
            <a:off x="9878017" y="2288688"/>
            <a:ext cx="212953" cy="2094599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E341082-1D46-4EC6-A51B-21F6F35CB2F4}"/>
              </a:ext>
            </a:extLst>
          </p:cNvPr>
          <p:cNvSpPr/>
          <p:nvPr/>
        </p:nvSpPr>
        <p:spPr>
          <a:xfrm rot="5400000">
            <a:off x="7816869" y="2296760"/>
            <a:ext cx="181387" cy="204689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43D0541-4BA1-4977-BAA3-70BA00C14F64}"/>
              </a:ext>
            </a:extLst>
          </p:cNvPr>
          <p:cNvSpPr/>
          <p:nvPr/>
        </p:nvSpPr>
        <p:spPr>
          <a:xfrm rot="5400000">
            <a:off x="5495252" y="2023567"/>
            <a:ext cx="174127" cy="2597414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6B6AD40-AB59-424B-B7C3-87263D5FA4A5}"/>
              </a:ext>
            </a:extLst>
          </p:cNvPr>
          <p:cNvSpPr/>
          <p:nvPr/>
        </p:nvSpPr>
        <p:spPr>
          <a:xfrm rot="5400000">
            <a:off x="2744664" y="1906612"/>
            <a:ext cx="200521" cy="2871182"/>
          </a:xfrm>
          <a:prstGeom prst="leftBrace">
            <a:avLst>
              <a:gd name="adj1" fmla="val 319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F6C66-5705-45C8-817A-BA4F71D5770E}"/>
              </a:ext>
            </a:extLst>
          </p:cNvPr>
          <p:cNvSpPr txBox="1"/>
          <p:nvPr/>
        </p:nvSpPr>
        <p:spPr>
          <a:xfrm>
            <a:off x="2507226" y="276286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1F35-7770-44BB-9313-625B65F037A4}"/>
              </a:ext>
            </a:extLst>
          </p:cNvPr>
          <p:cNvSpPr txBox="1"/>
          <p:nvPr/>
        </p:nvSpPr>
        <p:spPr>
          <a:xfrm>
            <a:off x="5228747" y="2786421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SOH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7BA83-5FCA-40F4-BEC1-4455D00379CB}"/>
              </a:ext>
            </a:extLst>
          </p:cNvPr>
          <p:cNvSpPr txBox="1"/>
          <p:nvPr/>
        </p:nvSpPr>
        <p:spPr>
          <a:xfrm>
            <a:off x="7596700" y="2760437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D88A-1413-4703-AB51-98C1F56B113B}"/>
              </a:ext>
            </a:extLst>
          </p:cNvPr>
          <p:cNvSpPr txBox="1"/>
          <p:nvPr/>
        </p:nvSpPr>
        <p:spPr>
          <a:xfrm>
            <a:off x="9655277" y="2760435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LOH</a:t>
            </a:r>
            <a:r>
              <a:rPr lang="en-US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BD1FE-5F45-4801-B06E-1D8258312A3B}"/>
              </a:ext>
            </a:extLst>
          </p:cNvPr>
          <p:cNvSpPr/>
          <p:nvPr/>
        </p:nvSpPr>
        <p:spPr>
          <a:xfrm>
            <a:off x="4502899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F2085-5908-4FCB-943D-66D00F1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5656"/>
              </p:ext>
            </p:extLst>
          </p:nvPr>
        </p:nvGraphicFramePr>
        <p:xfrm>
          <a:off x="4671206" y="5765814"/>
          <a:ext cx="1176801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267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187789566"/>
                    </a:ext>
                  </a:extLst>
                </a:gridCol>
                <a:gridCol w="392267">
                  <a:extLst>
                    <a:ext uri="{9D8B030D-6E8A-4147-A177-3AD203B41FA5}">
                      <a16:colId xmlns:a16="http://schemas.microsoft.com/office/drawing/2014/main" val="556606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41D62A57-577E-48C5-8310-AA31522118E3}"/>
              </a:ext>
            </a:extLst>
          </p:cNvPr>
          <p:cNvSpPr/>
          <p:nvPr/>
        </p:nvSpPr>
        <p:spPr>
          <a:xfrm>
            <a:off x="6885687" y="4942035"/>
            <a:ext cx="1491894" cy="1406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#2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130AA3E-3990-449F-8CD0-4DB35A9E8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80460"/>
              </p:ext>
            </p:extLst>
          </p:nvPr>
        </p:nvGraphicFramePr>
        <p:xfrm>
          <a:off x="7337434" y="5765814"/>
          <a:ext cx="588400" cy="3511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4084004659"/>
                    </a:ext>
                  </a:extLst>
                </a:gridCol>
              </a:tblGrid>
              <a:tr h="3511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02386"/>
                  </a:ext>
                </a:extLst>
              </a:tr>
            </a:tbl>
          </a:graphicData>
        </a:graphic>
      </p:graphicFrame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9305A85-25D4-478A-BE75-AA5B6B4D2984}"/>
              </a:ext>
            </a:extLst>
          </p:cNvPr>
          <p:cNvCxnSpPr>
            <a:cxnSpLocks/>
            <a:stCxn id="32" idx="0"/>
            <a:endCxn id="8" idx="2"/>
          </p:cNvCxnSpPr>
          <p:nvPr/>
        </p:nvCxnSpPr>
        <p:spPr>
          <a:xfrm rot="16200000" flipV="1">
            <a:off x="3216269" y="2909458"/>
            <a:ext cx="1058293" cy="30068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1C1E193-3BD7-4B69-ADB7-C1BD1EA93CB4}"/>
              </a:ext>
            </a:extLst>
          </p:cNvPr>
          <p:cNvCxnSpPr>
            <a:stCxn id="32" idx="0"/>
            <a:endCxn id="24" idx="2"/>
          </p:cNvCxnSpPr>
          <p:nvPr/>
        </p:nvCxnSpPr>
        <p:spPr>
          <a:xfrm rot="5400000" flipH="1" flipV="1">
            <a:off x="6055042" y="3091009"/>
            <a:ext cx="1044830" cy="26572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BA0AF01-6702-4B98-9157-01427D00ED98}"/>
              </a:ext>
            </a:extLst>
          </p:cNvPr>
          <p:cNvCxnSpPr>
            <a:stCxn id="34" idx="0"/>
            <a:endCxn id="23" idx="2"/>
          </p:cNvCxnSpPr>
          <p:nvPr/>
        </p:nvCxnSpPr>
        <p:spPr>
          <a:xfrm rot="16200000" flipV="1">
            <a:off x="5924247" y="3234648"/>
            <a:ext cx="1064495" cy="2350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126ED6A-0C1F-492B-8D66-D674F197403A}"/>
              </a:ext>
            </a:extLst>
          </p:cNvPr>
          <p:cNvCxnSpPr>
            <a:stCxn id="34" idx="0"/>
            <a:endCxn id="25" idx="2"/>
          </p:cNvCxnSpPr>
          <p:nvPr/>
        </p:nvCxnSpPr>
        <p:spPr>
          <a:xfrm rot="5400000" flipH="1" flipV="1">
            <a:off x="8282019" y="3239560"/>
            <a:ext cx="1052091" cy="235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11EF16-380B-461E-BD4B-A6AF30D34722}"/>
              </a:ext>
            </a:extLst>
          </p:cNvPr>
          <p:cNvSpPr/>
          <p:nvPr/>
        </p:nvSpPr>
        <p:spPr>
          <a:xfrm>
            <a:off x="2764430" y="3430551"/>
            <a:ext cx="351099" cy="454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528F"/>
                </a:solidFill>
              </a:rPr>
              <a:t>T4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A8830C-6CAA-4C93-83C4-4BFBF6029256}"/>
              </a:ext>
            </a:extLst>
          </p:cNvPr>
          <p:cNvSpPr txBox="1"/>
          <p:nvPr/>
        </p:nvSpPr>
        <p:spPr>
          <a:xfrm>
            <a:off x="4596257" y="20449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Разбалансировано:</a:t>
            </a:r>
            <a:endParaRPr lang="en-US" dirty="0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0FEFD07-AEC9-4B1D-B9FA-8CF6E49CB9D9}"/>
              </a:ext>
            </a:extLst>
          </p:cNvPr>
          <p:cNvCxnSpPr>
            <a:cxnSpLocks/>
            <a:stCxn id="2" idx="0"/>
            <a:endCxn id="42" idx="0"/>
          </p:cNvCxnSpPr>
          <p:nvPr/>
        </p:nvCxnSpPr>
        <p:spPr>
          <a:xfrm rot="16200000" flipH="1" flipV="1">
            <a:off x="4566376" y="1802603"/>
            <a:ext cx="1551" cy="3254343"/>
          </a:xfrm>
          <a:prstGeom prst="curvedConnector3">
            <a:avLst>
              <a:gd name="adj1" fmla="val -77498001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002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1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50BC-8ADA-4E50-8A94-07957C7C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5" y="2153048"/>
            <a:ext cx="6096851" cy="32294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3765BD2-DE4F-471D-8517-1D73E9B01F2E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 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/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ÐÐ°ÑÑÐ¸Ð½ÐºÐ¸ Ð¿Ð¾ Ð·Ð°Ð¿ÑÐ¾ÑÑ Ð±ÐµÐ»ÑÐ¹ ÑÑÐ¼">
            <a:extLst>
              <a:ext uri="{FF2B5EF4-FFF2-40B4-BE49-F238E27FC236}">
                <a16:creationId xmlns:a16="http://schemas.microsoft.com/office/drawing/2014/main" id="{7A54DB25-7DE2-4FAD-A120-380A2E0C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62844"/>
          <a:stretch/>
        </p:blipFill>
        <p:spPr bwMode="auto">
          <a:xfrm>
            <a:off x="10196107" y="2605414"/>
            <a:ext cx="1064269" cy="36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612DB-9179-4D9F-8C68-86BB483E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92" y="2035014"/>
            <a:ext cx="845785" cy="56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B4FD9-F183-45F6-BEE5-A69EF9C2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017" y="2035014"/>
            <a:ext cx="845785" cy="569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71" y="2035014"/>
            <a:ext cx="845785" cy="569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8F14B-FC68-41F8-840E-0831FE13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256" y="2035014"/>
            <a:ext cx="845785" cy="569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E66483-A874-4097-94BE-284E620F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885" y="2035014"/>
            <a:ext cx="845785" cy="569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9024B8-99A9-484E-98C2-11D60024E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068" y="2035014"/>
            <a:ext cx="845785" cy="56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25F77-2EDD-42BC-BD60-3619183A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749" y="2035014"/>
            <a:ext cx="845785" cy="56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475E2-F3BD-40F1-A68F-5FEB0493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06" y="2604806"/>
            <a:ext cx="1059457" cy="364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A3E87-2FB0-4EF1-9814-09C6E9F10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108" y="2604806"/>
            <a:ext cx="1059457" cy="3641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659" y="2604806"/>
            <a:ext cx="1059457" cy="3641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5A00E8-7E24-45C9-ACDF-C54A6C7D1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724" y="2604806"/>
            <a:ext cx="1059457" cy="3641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8A188B-1A5C-4164-A2A5-B903A018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050" y="2604806"/>
            <a:ext cx="1059457" cy="36413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759046-5D15-4C52-ABFE-6FFFF9832E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781" y="2604806"/>
            <a:ext cx="1068360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4626395" y="1293341"/>
            <a:ext cx="353944" cy="69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09926-6931-498C-8F6A-4E5DAB075944}"/>
              </a:ext>
            </a:extLst>
          </p:cNvPr>
          <p:cNvSpPr/>
          <p:nvPr/>
        </p:nvSpPr>
        <p:spPr>
          <a:xfrm>
            <a:off x="1164718" y="1994835"/>
            <a:ext cx="2763987" cy="445398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757711-EE00-45C5-9D67-E30EEF48BE24}"/>
              </a:ext>
            </a:extLst>
          </p:cNvPr>
          <p:cNvSpPr/>
          <p:nvPr/>
        </p:nvSpPr>
        <p:spPr>
          <a:xfrm>
            <a:off x="5587318" y="1994836"/>
            <a:ext cx="5908969" cy="425129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1049155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Уровень процессора</a:t>
            </a: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/ </a:t>
            </a: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ОС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064D1-1D77-4D7F-979D-4DBC77D3F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3" y="2035014"/>
            <a:ext cx="845785" cy="5697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8EA62C-4F49-4FF3-A840-C50185554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001" y="2604806"/>
            <a:ext cx="1059457" cy="3641327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B25B3CE4-D5A6-4CA4-B3BD-6D92C0CB2C81}"/>
              </a:ext>
            </a:extLst>
          </p:cNvPr>
          <p:cNvSpPr/>
          <p:nvPr/>
        </p:nvSpPr>
        <p:spPr>
          <a:xfrm>
            <a:off x="1515737" y="1290141"/>
            <a:ext cx="353944" cy="695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C7C644-96E0-4347-8CBE-45F7F8A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57"/>
          <a:stretch/>
        </p:blipFill>
        <p:spPr>
          <a:xfrm>
            <a:off x="2456190" y="1290141"/>
            <a:ext cx="9528541" cy="49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2452</Words>
  <Application>Microsoft Office PowerPoint</Application>
  <PresentationFormat>Widescreen</PresentationFormat>
  <Paragraphs>841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101</cp:revision>
  <dcterms:created xsi:type="dcterms:W3CDTF">2018-09-29T08:14:48Z</dcterms:created>
  <dcterms:modified xsi:type="dcterms:W3CDTF">2019-03-24T13:54:27Z</dcterms:modified>
</cp:coreProperties>
</file>